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1_0.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comments/modernComment_106_0.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21"/>
  </p:notesMasterIdLst>
  <p:sldIdLst>
    <p:sldId id="256" r:id="rId2"/>
    <p:sldId id="257" r:id="rId3"/>
    <p:sldId id="279" r:id="rId4"/>
    <p:sldId id="260" r:id="rId5"/>
    <p:sldId id="280" r:id="rId6"/>
    <p:sldId id="269" r:id="rId7"/>
    <p:sldId id="281" r:id="rId8"/>
    <p:sldId id="271" r:id="rId9"/>
    <p:sldId id="262" r:id="rId10"/>
    <p:sldId id="277" r:id="rId11"/>
    <p:sldId id="270" r:id="rId12"/>
    <p:sldId id="275" r:id="rId13"/>
    <p:sldId id="264" r:id="rId14"/>
    <p:sldId id="276" r:id="rId15"/>
    <p:sldId id="278" r:id="rId16"/>
    <p:sldId id="265" r:id="rId17"/>
    <p:sldId id="266" r:id="rId18"/>
    <p:sldId id="282" r:id="rId19"/>
    <p:sldId id="283"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Rockwell" panose="02060603020205020403" pitchFamily="18"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81C0E47-A40C-1A4F-1854-7F9916AF327D}" name="Guest User" initials="GU" userId="S::urn:spo:anon#bb9952494a4c6d69959b6857b38611d0906c71b00f753a6dd97ba4bae8d384aa::" providerId="AD"/>
  <p188:author id="{42CE7DB8-F1D8-9C6F-F88C-8D26AAA55544}" name="Muskan Agarwal" initials="MA" userId="S::muskan.agarwal@my.utexas.edu::f95e4068-adb0-4c0a-a180-93dc78eeb4b3"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BF6973-CFF7-6903-5D06-705E1B4A0BD4}" v="84" dt="2022-11-08T10:48:08.383"/>
    <p1510:client id="{357FA48D-1667-0468-1326-96078132B4CB}" v="1744" dt="2022-11-08T11:47:02.966"/>
    <p1510:client id="{9CEB96B3-8EBE-AEE9-B6C1-654575A5EF5A}" v="898" dt="2022-11-08T06:07:49.390"/>
    <p1510:client id="{B0CE3FA8-5537-8513-9253-2BE0585A6451}" v="2" dt="2022-11-08T05:12:52.275"/>
    <p1510:client id="{B13AEFB6-3163-4348-A033-F781AF67BCBF}" v="344" dt="2022-11-08T03:42:55.712"/>
    <p1510:client id="{B6C4AB6A-A95C-016B-E98A-A138930CFFB0}" v="28" dt="2022-11-08T17:42:04.839"/>
    <p1510:client id="{C6E75F35-5812-FE56-9B5B-638432E79303}" v="27" dt="2022-11-08T17:29:51.782"/>
    <p1510:client id="{C7B57CDF-C732-8470-1C42-9ED0FECAE9BF}" v="712" dt="2022-11-08T08:47:51.555"/>
    <p1510:client id="{D37D674B-904A-8E10-DF34-0715AC74755D}" v="201" dt="2022-11-08T09:03:18.905"/>
    <p1510:client id="{D76618A3-DBA4-751C-E87A-8DC4FBE885FA}" v="162" dt="2022-11-08T17:23:18.746"/>
    <p1510:client id="{D9D46202-EAEC-A5B5-DD93-96AC0371D441}" v="344" dt="2022-11-08T06:11:59.674"/>
    <p1510:client id="{DB8F8CE0-E5AF-CA10-AAA8-0ECCA7118377}" v="2" dt="2022-11-08T17:44:06.408"/>
    <p1510:client id="{E13A3442-0E2B-A96D-A30F-968D67CAA594}" v="410" dt="2022-11-08T17:37:58.748"/>
    <p1510:client id="{E696B884-4025-E891-0567-2FC102E9DDC2}" v="107" dt="2022-11-08T17:11:12.979"/>
    <p1510:client id="{F2EE9B16-4726-C94E-C3BC-FFDF8D9B2AB0}" v="747" dt="2022-11-08T06:07:50.645"/>
    <p1510:client id="{FEC0A34C-5AB4-0026-292C-87EE82A57512}" v="10" dt="2022-11-08T05:10:55.6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omments/modernComment_101_0.xml><?xml version="1.0" encoding="utf-8"?>
<p188:cmLst xmlns:a="http://schemas.openxmlformats.org/drawingml/2006/main" xmlns:r="http://schemas.openxmlformats.org/officeDocument/2006/relationships" xmlns:p188="http://schemas.microsoft.com/office/powerpoint/2018/8/main">
  <p188:cm id="{A5F86DB6-FDB3-4899-BA38-37A290368CA6}" authorId="{42CE7DB8-F1D8-9C6F-F88C-8D26AAA55544}" created="2022-11-08T11:39:45.592">
    <pc:sldMkLst xmlns:pc="http://schemas.microsoft.com/office/powerpoint/2013/main/command">
      <pc:docMk/>
      <pc:sldMk cId="0" sldId="257"/>
    </pc:sldMkLst>
    <p188:replyLst>
      <p188:reply id="{89AA0E3A-4B62-489B-8432-3B9D975EF4F3}" authorId="{D81C0E47-A40C-1A4F-1854-7F9916AF327D}" created="2022-11-08T16:42:52.482">
        <p188:txBody>
          <a:bodyPr/>
          <a:lstStyle/>
          <a:p>
            <a:r>
              <a:rPr lang="en-US"/>
              <a:t>How does this look?</a:t>
            </a:r>
          </a:p>
        </p188:txBody>
      </p188:reply>
      <p188:reply id="{02567459-52BA-438D-A672-539B8D98A18F}" authorId="{D81C0E47-A40C-1A4F-1854-7F9916AF327D}" created="2022-11-08T16:43:08.201">
        <p188:txBody>
          <a:bodyPr/>
          <a:lstStyle/>
          <a:p>
            <a:r>
              <a:rPr lang="en-US"/>
              <a:t>There are some other designs too if needed to change</a:t>
            </a:r>
          </a:p>
        </p188:txBody>
      </p188:reply>
    </p188:replyLst>
    <p188:txBody>
      <a:bodyPr/>
      <a:lstStyle/>
      <a:p>
        <a:r>
          <a:rPr lang="en-US"/>
          <a:t>Tanvi, Can you please paste the editable version of the figure. Need the add/subtract the parts of project and do the font adjustment.</a:t>
        </a:r>
      </a:p>
    </p188:txBody>
  </p188:cm>
</p188:cmLst>
</file>

<file path=ppt/comments/modernComment_106_0.xml><?xml version="1.0" encoding="utf-8"?>
<p188:cmLst xmlns:a="http://schemas.openxmlformats.org/drawingml/2006/main" xmlns:r="http://schemas.openxmlformats.org/officeDocument/2006/relationships" xmlns:p188="http://schemas.microsoft.com/office/powerpoint/2018/8/main">
  <p188:cm id="{08504971-C148-4A10-9E31-9C01131D51BF}" authorId="{42CE7DB8-F1D8-9C6F-F88C-8D26AAA55544}" status="resolved" created="2022-11-08T09:10:08.526" complete="100000">
    <ac:deMkLst xmlns:ac="http://schemas.microsoft.com/office/drawing/2013/main/command">
      <pc:docMk xmlns:pc="http://schemas.microsoft.com/office/powerpoint/2013/main/command"/>
      <pc:sldMk xmlns:pc="http://schemas.microsoft.com/office/powerpoint/2013/main/command" cId="0" sldId="262"/>
      <ac:picMk id="10" creationId="{22C4F4A0-6E30-14E4-3225-33A4E8032554}"/>
    </ac:deMkLst>
    <p188:txBody>
      <a:bodyPr/>
      <a:lstStyle/>
      <a:p>
        <a:r>
          <a:rPr lang="en-US"/>
          <a:t>This picture is pixelated, will need to change this</a:t>
        </a:r>
      </a:p>
    </p188:txBody>
  </p188:cm>
  <p188:cm id="{5A704295-6367-46B1-850E-EA097125A8EF}" authorId="{42CE7DB8-F1D8-9C6F-F88C-8D26AAA55544}" status="resolved" created="2022-11-08T11:31:03.247" complete="100000">
    <ac:txMkLst xmlns:ac="http://schemas.microsoft.com/office/drawing/2013/main/command">
      <pc:docMk xmlns:pc="http://schemas.microsoft.com/office/powerpoint/2013/main/command"/>
      <pc:sldMk xmlns:pc="http://schemas.microsoft.com/office/powerpoint/2013/main/command" cId="0" sldId="262"/>
      <ac:spMk id="104" creationId="{00000000-0000-0000-0000-000000000000}"/>
      <ac:txMk cp="44" len="86">
        <ac:context len="131" hash="4286785367"/>
      </ac:txMk>
    </ac:txMkLst>
    <p188:pos x="5864551" y="624911"/>
    <p188:txBody>
      <a:bodyPr/>
      <a:lstStyle/>
      <a:p>
        <a:r>
          <a:rPr lang="en-US"/>
          <a:t>Prathmesh, ek baar ye insights check karo na, I have taken according to the regression coefficient.</a:t>
        </a:r>
      </a:p>
    </p188:txBody>
  </p188:cm>
</p188: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6637D2-790F-49A2-8526-300C9ADAF9E6}"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1B068793-1F43-492D-A805-4B50D93B3885}">
      <dgm:prSet/>
      <dgm:spPr/>
      <dgm:t>
        <a:bodyPr/>
        <a:lstStyle/>
        <a:p>
          <a:r>
            <a:rPr lang="en-US" b="0" i="0"/>
            <a:t>Project Background</a:t>
          </a:r>
          <a:endParaRPr lang="en-US" b="0"/>
        </a:p>
      </dgm:t>
    </dgm:pt>
    <dgm:pt modelId="{39E09881-56D5-4EAA-9FE1-0B1CC4645A19}" type="parTrans" cxnId="{FE845099-AF88-48A2-B463-93C143A8EAFA}">
      <dgm:prSet/>
      <dgm:spPr/>
      <dgm:t>
        <a:bodyPr/>
        <a:lstStyle/>
        <a:p>
          <a:endParaRPr lang="en-US"/>
        </a:p>
      </dgm:t>
    </dgm:pt>
    <dgm:pt modelId="{BF5C2983-FED1-4036-AA2A-857CE959646C}" type="sibTrans" cxnId="{FE845099-AF88-48A2-B463-93C143A8EAFA}">
      <dgm:prSet/>
      <dgm:spPr/>
      <dgm:t>
        <a:bodyPr/>
        <a:lstStyle/>
        <a:p>
          <a:endParaRPr lang="en-US"/>
        </a:p>
      </dgm:t>
    </dgm:pt>
    <dgm:pt modelId="{3E8847BB-F5FE-4C7D-AB82-599128A892A6}">
      <dgm:prSet/>
      <dgm:spPr/>
      <dgm:t>
        <a:bodyPr/>
        <a:lstStyle/>
        <a:p>
          <a:pPr rtl="0"/>
          <a:r>
            <a:rPr lang="en-US" b="0" i="0">
              <a:latin typeface="Calibri Light" panose="020F0302020204030204"/>
            </a:rPr>
            <a:t>Data &amp; Metrics</a:t>
          </a:r>
          <a:endParaRPr lang="en-US" b="0"/>
        </a:p>
      </dgm:t>
    </dgm:pt>
    <dgm:pt modelId="{3F82C3F4-68D1-4EFA-8320-9A921EF21DFD}" type="parTrans" cxnId="{034BF681-3A90-43CB-835F-4EF99F2B5547}">
      <dgm:prSet/>
      <dgm:spPr/>
      <dgm:t>
        <a:bodyPr/>
        <a:lstStyle/>
        <a:p>
          <a:endParaRPr lang="en-US"/>
        </a:p>
      </dgm:t>
    </dgm:pt>
    <dgm:pt modelId="{132F3E8F-0F29-4E53-82DD-02FB41D43B0C}" type="sibTrans" cxnId="{034BF681-3A90-43CB-835F-4EF99F2B5547}">
      <dgm:prSet/>
      <dgm:spPr/>
      <dgm:t>
        <a:bodyPr/>
        <a:lstStyle/>
        <a:p>
          <a:endParaRPr lang="en-US"/>
        </a:p>
      </dgm:t>
    </dgm:pt>
    <dgm:pt modelId="{033AA3B7-50F5-48DE-9DD5-263B219AB9E4}">
      <dgm:prSet/>
      <dgm:spPr/>
      <dgm:t>
        <a:bodyPr/>
        <a:lstStyle/>
        <a:p>
          <a:r>
            <a:rPr lang="en-US" b="0" i="0"/>
            <a:t>Exploratory Data Analysis</a:t>
          </a:r>
          <a:endParaRPr lang="en-US" b="0"/>
        </a:p>
      </dgm:t>
    </dgm:pt>
    <dgm:pt modelId="{1D9C1032-DC77-49B6-A989-190000E6844D}" type="parTrans" cxnId="{D17307C4-F055-42E6-950B-79FD6B89FD48}">
      <dgm:prSet/>
      <dgm:spPr/>
      <dgm:t>
        <a:bodyPr/>
        <a:lstStyle/>
        <a:p>
          <a:endParaRPr lang="en-US"/>
        </a:p>
      </dgm:t>
    </dgm:pt>
    <dgm:pt modelId="{07CB8026-3FD0-422E-8BE7-9C672D7797BD}" type="sibTrans" cxnId="{D17307C4-F055-42E6-950B-79FD6B89FD48}">
      <dgm:prSet/>
      <dgm:spPr/>
      <dgm:t>
        <a:bodyPr/>
        <a:lstStyle/>
        <a:p>
          <a:endParaRPr lang="en-US"/>
        </a:p>
      </dgm:t>
    </dgm:pt>
    <dgm:pt modelId="{1EBDEC85-81B8-4322-AFF8-D23C33F4AB14}">
      <dgm:prSet/>
      <dgm:spPr/>
      <dgm:t>
        <a:bodyPr/>
        <a:lstStyle/>
        <a:p>
          <a:r>
            <a:rPr lang="en-US" b="0" i="0"/>
            <a:t>Time Series Forecasting</a:t>
          </a:r>
          <a:endParaRPr lang="en-US" b="0"/>
        </a:p>
      </dgm:t>
    </dgm:pt>
    <dgm:pt modelId="{C20B521E-617E-4FA7-A6BC-2C83CE040A7F}" type="parTrans" cxnId="{1C010412-82BC-471C-B354-C8342A47424B}">
      <dgm:prSet/>
      <dgm:spPr/>
      <dgm:t>
        <a:bodyPr/>
        <a:lstStyle/>
        <a:p>
          <a:endParaRPr lang="en-US"/>
        </a:p>
      </dgm:t>
    </dgm:pt>
    <dgm:pt modelId="{FE1854CA-9BB8-4791-8923-CF23B6E86528}" type="sibTrans" cxnId="{1C010412-82BC-471C-B354-C8342A47424B}">
      <dgm:prSet/>
      <dgm:spPr/>
      <dgm:t>
        <a:bodyPr/>
        <a:lstStyle/>
        <a:p>
          <a:endParaRPr lang="en-US"/>
        </a:p>
      </dgm:t>
    </dgm:pt>
    <dgm:pt modelId="{1CA694F5-2779-444A-8328-D8E061FECC4E}">
      <dgm:prSet/>
      <dgm:spPr/>
      <dgm:t>
        <a:bodyPr/>
        <a:lstStyle/>
        <a:p>
          <a:r>
            <a:rPr lang="en-US" b="0" i="0"/>
            <a:t>Conclusion</a:t>
          </a:r>
          <a:endParaRPr lang="en-US" b="0"/>
        </a:p>
      </dgm:t>
    </dgm:pt>
    <dgm:pt modelId="{2763DB89-AD8A-4782-B8C2-BB3710D6CA4D}" type="parTrans" cxnId="{41FE5939-E11E-4792-867E-1D40EA5EB4E9}">
      <dgm:prSet/>
      <dgm:spPr/>
      <dgm:t>
        <a:bodyPr/>
        <a:lstStyle/>
        <a:p>
          <a:endParaRPr lang="en-US"/>
        </a:p>
      </dgm:t>
    </dgm:pt>
    <dgm:pt modelId="{2EC83FC3-EAE0-427E-8A7E-DD375DFE1386}" type="sibTrans" cxnId="{41FE5939-E11E-4792-867E-1D40EA5EB4E9}">
      <dgm:prSet/>
      <dgm:spPr/>
      <dgm:t>
        <a:bodyPr/>
        <a:lstStyle/>
        <a:p>
          <a:endParaRPr lang="en-US"/>
        </a:p>
      </dgm:t>
    </dgm:pt>
    <dgm:pt modelId="{3B3094F3-4DBB-4644-BD41-90711EA5EA66}" type="pres">
      <dgm:prSet presAssocID="{E96637D2-790F-49A2-8526-300C9ADAF9E6}" presName="vert0" presStyleCnt="0">
        <dgm:presLayoutVars>
          <dgm:dir/>
          <dgm:animOne val="branch"/>
          <dgm:animLvl val="lvl"/>
        </dgm:presLayoutVars>
      </dgm:prSet>
      <dgm:spPr/>
    </dgm:pt>
    <dgm:pt modelId="{F53B44BD-1912-46E1-A290-42238CBDB6E5}" type="pres">
      <dgm:prSet presAssocID="{1B068793-1F43-492D-A805-4B50D93B3885}" presName="thickLine" presStyleLbl="alignNode1" presStyleIdx="0" presStyleCnt="5"/>
      <dgm:spPr/>
    </dgm:pt>
    <dgm:pt modelId="{664F4635-C940-4F71-B6AF-91DB5CC9CA84}" type="pres">
      <dgm:prSet presAssocID="{1B068793-1F43-492D-A805-4B50D93B3885}" presName="horz1" presStyleCnt="0"/>
      <dgm:spPr/>
    </dgm:pt>
    <dgm:pt modelId="{4401D8E1-E0F7-48C4-82C1-562369E297B3}" type="pres">
      <dgm:prSet presAssocID="{1B068793-1F43-492D-A805-4B50D93B3885}" presName="tx1" presStyleLbl="revTx" presStyleIdx="0" presStyleCnt="5"/>
      <dgm:spPr/>
    </dgm:pt>
    <dgm:pt modelId="{A0150FA4-3152-479F-BDD2-391AF1D0E531}" type="pres">
      <dgm:prSet presAssocID="{1B068793-1F43-492D-A805-4B50D93B3885}" presName="vert1" presStyleCnt="0"/>
      <dgm:spPr/>
    </dgm:pt>
    <dgm:pt modelId="{7A344CC9-20A1-4C81-A8F4-9135F35113DC}" type="pres">
      <dgm:prSet presAssocID="{3E8847BB-F5FE-4C7D-AB82-599128A892A6}" presName="thickLine" presStyleLbl="alignNode1" presStyleIdx="1" presStyleCnt="5"/>
      <dgm:spPr/>
    </dgm:pt>
    <dgm:pt modelId="{3C4C3108-6D55-448C-920B-18E43D23D22D}" type="pres">
      <dgm:prSet presAssocID="{3E8847BB-F5FE-4C7D-AB82-599128A892A6}" presName="horz1" presStyleCnt="0"/>
      <dgm:spPr/>
    </dgm:pt>
    <dgm:pt modelId="{F9CA77BD-E8EA-4996-932E-17504A9D4DDF}" type="pres">
      <dgm:prSet presAssocID="{3E8847BB-F5FE-4C7D-AB82-599128A892A6}" presName="tx1" presStyleLbl="revTx" presStyleIdx="1" presStyleCnt="5"/>
      <dgm:spPr/>
    </dgm:pt>
    <dgm:pt modelId="{45C1640E-3E59-481B-93AD-8C361E1D6817}" type="pres">
      <dgm:prSet presAssocID="{3E8847BB-F5FE-4C7D-AB82-599128A892A6}" presName="vert1" presStyleCnt="0"/>
      <dgm:spPr/>
    </dgm:pt>
    <dgm:pt modelId="{13065005-CE27-4A86-8114-9C49103016D8}" type="pres">
      <dgm:prSet presAssocID="{033AA3B7-50F5-48DE-9DD5-263B219AB9E4}" presName="thickLine" presStyleLbl="alignNode1" presStyleIdx="2" presStyleCnt="5"/>
      <dgm:spPr/>
    </dgm:pt>
    <dgm:pt modelId="{83433BD8-971E-4F3E-85EC-3989D1AC2E97}" type="pres">
      <dgm:prSet presAssocID="{033AA3B7-50F5-48DE-9DD5-263B219AB9E4}" presName="horz1" presStyleCnt="0"/>
      <dgm:spPr/>
    </dgm:pt>
    <dgm:pt modelId="{60E73473-4978-4230-8972-3EB07E4B6C1B}" type="pres">
      <dgm:prSet presAssocID="{033AA3B7-50F5-48DE-9DD5-263B219AB9E4}" presName="tx1" presStyleLbl="revTx" presStyleIdx="2" presStyleCnt="5"/>
      <dgm:spPr/>
    </dgm:pt>
    <dgm:pt modelId="{87B7E164-E11F-4E99-8165-544E39C5053F}" type="pres">
      <dgm:prSet presAssocID="{033AA3B7-50F5-48DE-9DD5-263B219AB9E4}" presName="vert1" presStyleCnt="0"/>
      <dgm:spPr/>
    </dgm:pt>
    <dgm:pt modelId="{9A414005-59B1-40A4-A842-8E7F88CAED4D}" type="pres">
      <dgm:prSet presAssocID="{1EBDEC85-81B8-4322-AFF8-D23C33F4AB14}" presName="thickLine" presStyleLbl="alignNode1" presStyleIdx="3" presStyleCnt="5"/>
      <dgm:spPr/>
    </dgm:pt>
    <dgm:pt modelId="{29066019-F80D-4FD5-B468-2421152CDFB4}" type="pres">
      <dgm:prSet presAssocID="{1EBDEC85-81B8-4322-AFF8-D23C33F4AB14}" presName="horz1" presStyleCnt="0"/>
      <dgm:spPr/>
    </dgm:pt>
    <dgm:pt modelId="{34FC1908-3153-4E5F-8D8E-2CE7D49ED218}" type="pres">
      <dgm:prSet presAssocID="{1EBDEC85-81B8-4322-AFF8-D23C33F4AB14}" presName="tx1" presStyleLbl="revTx" presStyleIdx="3" presStyleCnt="5"/>
      <dgm:spPr/>
    </dgm:pt>
    <dgm:pt modelId="{4701E98A-BAB2-4D06-82E8-EA50C71BDAF6}" type="pres">
      <dgm:prSet presAssocID="{1EBDEC85-81B8-4322-AFF8-D23C33F4AB14}" presName="vert1" presStyleCnt="0"/>
      <dgm:spPr/>
    </dgm:pt>
    <dgm:pt modelId="{EDDF9028-8DD3-4706-9584-1F0A61A5FFB5}" type="pres">
      <dgm:prSet presAssocID="{1CA694F5-2779-444A-8328-D8E061FECC4E}" presName="thickLine" presStyleLbl="alignNode1" presStyleIdx="4" presStyleCnt="5"/>
      <dgm:spPr/>
    </dgm:pt>
    <dgm:pt modelId="{9047F2CA-8FC1-4960-85E7-208CC214C203}" type="pres">
      <dgm:prSet presAssocID="{1CA694F5-2779-444A-8328-D8E061FECC4E}" presName="horz1" presStyleCnt="0"/>
      <dgm:spPr/>
    </dgm:pt>
    <dgm:pt modelId="{5B9D637D-410F-4D83-A579-578043211E37}" type="pres">
      <dgm:prSet presAssocID="{1CA694F5-2779-444A-8328-D8E061FECC4E}" presName="tx1" presStyleLbl="revTx" presStyleIdx="4" presStyleCnt="5"/>
      <dgm:spPr/>
    </dgm:pt>
    <dgm:pt modelId="{937CD332-2A4B-4BC5-BDE3-38FB7E60FBD7}" type="pres">
      <dgm:prSet presAssocID="{1CA694F5-2779-444A-8328-D8E061FECC4E}" presName="vert1" presStyleCnt="0"/>
      <dgm:spPr/>
    </dgm:pt>
  </dgm:ptLst>
  <dgm:cxnLst>
    <dgm:cxn modelId="{1C010412-82BC-471C-B354-C8342A47424B}" srcId="{E96637D2-790F-49A2-8526-300C9ADAF9E6}" destId="{1EBDEC85-81B8-4322-AFF8-D23C33F4AB14}" srcOrd="3" destOrd="0" parTransId="{C20B521E-617E-4FA7-A6BC-2C83CE040A7F}" sibTransId="{FE1854CA-9BB8-4791-8923-CF23B6E86528}"/>
    <dgm:cxn modelId="{F21C5E12-4CD0-4BB3-A112-4F68DF9FB9CE}" type="presOf" srcId="{1EBDEC85-81B8-4322-AFF8-D23C33F4AB14}" destId="{34FC1908-3153-4E5F-8D8E-2CE7D49ED218}" srcOrd="0" destOrd="0" presId="urn:microsoft.com/office/officeart/2008/layout/LinedList"/>
    <dgm:cxn modelId="{41FE5939-E11E-4792-867E-1D40EA5EB4E9}" srcId="{E96637D2-790F-49A2-8526-300C9ADAF9E6}" destId="{1CA694F5-2779-444A-8328-D8E061FECC4E}" srcOrd="4" destOrd="0" parTransId="{2763DB89-AD8A-4782-B8C2-BB3710D6CA4D}" sibTransId="{2EC83FC3-EAE0-427E-8A7E-DD375DFE1386}"/>
    <dgm:cxn modelId="{A520254D-B17E-41DE-B91C-529BC1A46A9D}" type="presOf" srcId="{3E8847BB-F5FE-4C7D-AB82-599128A892A6}" destId="{F9CA77BD-E8EA-4996-932E-17504A9D4DDF}" srcOrd="0" destOrd="0" presId="urn:microsoft.com/office/officeart/2008/layout/LinedList"/>
    <dgm:cxn modelId="{034BF681-3A90-43CB-835F-4EF99F2B5547}" srcId="{E96637D2-790F-49A2-8526-300C9ADAF9E6}" destId="{3E8847BB-F5FE-4C7D-AB82-599128A892A6}" srcOrd="1" destOrd="0" parTransId="{3F82C3F4-68D1-4EFA-8320-9A921EF21DFD}" sibTransId="{132F3E8F-0F29-4E53-82DD-02FB41D43B0C}"/>
    <dgm:cxn modelId="{FE845099-AF88-48A2-B463-93C143A8EAFA}" srcId="{E96637D2-790F-49A2-8526-300C9ADAF9E6}" destId="{1B068793-1F43-492D-A805-4B50D93B3885}" srcOrd="0" destOrd="0" parTransId="{39E09881-56D5-4EAA-9FE1-0B1CC4645A19}" sibTransId="{BF5C2983-FED1-4036-AA2A-857CE959646C}"/>
    <dgm:cxn modelId="{062FF0B4-36F4-4D55-B46A-7742A6CAF597}" type="presOf" srcId="{E96637D2-790F-49A2-8526-300C9ADAF9E6}" destId="{3B3094F3-4DBB-4644-BD41-90711EA5EA66}" srcOrd="0" destOrd="0" presId="urn:microsoft.com/office/officeart/2008/layout/LinedList"/>
    <dgm:cxn modelId="{38F649B6-0D37-48C2-8BD2-B2C58CD58369}" type="presOf" srcId="{1CA694F5-2779-444A-8328-D8E061FECC4E}" destId="{5B9D637D-410F-4D83-A579-578043211E37}" srcOrd="0" destOrd="0" presId="urn:microsoft.com/office/officeart/2008/layout/LinedList"/>
    <dgm:cxn modelId="{D17307C4-F055-42E6-950B-79FD6B89FD48}" srcId="{E96637D2-790F-49A2-8526-300C9ADAF9E6}" destId="{033AA3B7-50F5-48DE-9DD5-263B219AB9E4}" srcOrd="2" destOrd="0" parTransId="{1D9C1032-DC77-49B6-A989-190000E6844D}" sibTransId="{07CB8026-3FD0-422E-8BE7-9C672D7797BD}"/>
    <dgm:cxn modelId="{40FE01CD-580E-41B2-84AA-04EAA25606EC}" type="presOf" srcId="{1B068793-1F43-492D-A805-4B50D93B3885}" destId="{4401D8E1-E0F7-48C4-82C1-562369E297B3}" srcOrd="0" destOrd="0" presId="urn:microsoft.com/office/officeart/2008/layout/LinedList"/>
    <dgm:cxn modelId="{347A52FA-D71C-448E-9ED8-63E17FF6EB23}" type="presOf" srcId="{033AA3B7-50F5-48DE-9DD5-263B219AB9E4}" destId="{60E73473-4978-4230-8972-3EB07E4B6C1B}" srcOrd="0" destOrd="0" presId="urn:microsoft.com/office/officeart/2008/layout/LinedList"/>
    <dgm:cxn modelId="{B858AA2F-3828-4200-99BF-116B3FA94453}" type="presParOf" srcId="{3B3094F3-4DBB-4644-BD41-90711EA5EA66}" destId="{F53B44BD-1912-46E1-A290-42238CBDB6E5}" srcOrd="0" destOrd="0" presId="urn:microsoft.com/office/officeart/2008/layout/LinedList"/>
    <dgm:cxn modelId="{9A845EC4-65D7-42CA-BC6D-3E3232E2C0F2}" type="presParOf" srcId="{3B3094F3-4DBB-4644-BD41-90711EA5EA66}" destId="{664F4635-C940-4F71-B6AF-91DB5CC9CA84}" srcOrd="1" destOrd="0" presId="urn:microsoft.com/office/officeart/2008/layout/LinedList"/>
    <dgm:cxn modelId="{0A211E4C-1507-4AB1-891D-EFB77368DB1D}" type="presParOf" srcId="{664F4635-C940-4F71-B6AF-91DB5CC9CA84}" destId="{4401D8E1-E0F7-48C4-82C1-562369E297B3}" srcOrd="0" destOrd="0" presId="urn:microsoft.com/office/officeart/2008/layout/LinedList"/>
    <dgm:cxn modelId="{DECB65A8-4B60-4B86-8994-127363712537}" type="presParOf" srcId="{664F4635-C940-4F71-B6AF-91DB5CC9CA84}" destId="{A0150FA4-3152-479F-BDD2-391AF1D0E531}" srcOrd="1" destOrd="0" presId="urn:microsoft.com/office/officeart/2008/layout/LinedList"/>
    <dgm:cxn modelId="{60AF2C31-A0B5-43EE-9D86-CAB720217D36}" type="presParOf" srcId="{3B3094F3-4DBB-4644-BD41-90711EA5EA66}" destId="{7A344CC9-20A1-4C81-A8F4-9135F35113DC}" srcOrd="2" destOrd="0" presId="urn:microsoft.com/office/officeart/2008/layout/LinedList"/>
    <dgm:cxn modelId="{4639E10B-415E-4D92-90C9-A8EB58E2DB74}" type="presParOf" srcId="{3B3094F3-4DBB-4644-BD41-90711EA5EA66}" destId="{3C4C3108-6D55-448C-920B-18E43D23D22D}" srcOrd="3" destOrd="0" presId="urn:microsoft.com/office/officeart/2008/layout/LinedList"/>
    <dgm:cxn modelId="{21F9ECAC-26C2-40D7-B684-6F316A6E3E0E}" type="presParOf" srcId="{3C4C3108-6D55-448C-920B-18E43D23D22D}" destId="{F9CA77BD-E8EA-4996-932E-17504A9D4DDF}" srcOrd="0" destOrd="0" presId="urn:microsoft.com/office/officeart/2008/layout/LinedList"/>
    <dgm:cxn modelId="{D95D0A9E-5F5E-4BE2-A89D-1621492F2C82}" type="presParOf" srcId="{3C4C3108-6D55-448C-920B-18E43D23D22D}" destId="{45C1640E-3E59-481B-93AD-8C361E1D6817}" srcOrd="1" destOrd="0" presId="urn:microsoft.com/office/officeart/2008/layout/LinedList"/>
    <dgm:cxn modelId="{C10E0389-4A43-4D29-9FF6-6EFF19892505}" type="presParOf" srcId="{3B3094F3-4DBB-4644-BD41-90711EA5EA66}" destId="{13065005-CE27-4A86-8114-9C49103016D8}" srcOrd="4" destOrd="0" presId="urn:microsoft.com/office/officeart/2008/layout/LinedList"/>
    <dgm:cxn modelId="{0A07CD4D-F6A0-494B-91FF-4311D7379BD1}" type="presParOf" srcId="{3B3094F3-4DBB-4644-BD41-90711EA5EA66}" destId="{83433BD8-971E-4F3E-85EC-3989D1AC2E97}" srcOrd="5" destOrd="0" presId="urn:microsoft.com/office/officeart/2008/layout/LinedList"/>
    <dgm:cxn modelId="{91D1DADD-9923-4A69-A94E-FB005273BEC0}" type="presParOf" srcId="{83433BD8-971E-4F3E-85EC-3989D1AC2E97}" destId="{60E73473-4978-4230-8972-3EB07E4B6C1B}" srcOrd="0" destOrd="0" presId="urn:microsoft.com/office/officeart/2008/layout/LinedList"/>
    <dgm:cxn modelId="{04AEF91B-6F91-4D46-B814-951E7D7A19C1}" type="presParOf" srcId="{83433BD8-971E-4F3E-85EC-3989D1AC2E97}" destId="{87B7E164-E11F-4E99-8165-544E39C5053F}" srcOrd="1" destOrd="0" presId="urn:microsoft.com/office/officeart/2008/layout/LinedList"/>
    <dgm:cxn modelId="{780D413B-B143-4CCE-91D6-8797F75438D1}" type="presParOf" srcId="{3B3094F3-4DBB-4644-BD41-90711EA5EA66}" destId="{9A414005-59B1-40A4-A842-8E7F88CAED4D}" srcOrd="6" destOrd="0" presId="urn:microsoft.com/office/officeart/2008/layout/LinedList"/>
    <dgm:cxn modelId="{9E200D3C-46E6-42D9-8EB6-0E075E1C1198}" type="presParOf" srcId="{3B3094F3-4DBB-4644-BD41-90711EA5EA66}" destId="{29066019-F80D-4FD5-B468-2421152CDFB4}" srcOrd="7" destOrd="0" presId="urn:microsoft.com/office/officeart/2008/layout/LinedList"/>
    <dgm:cxn modelId="{3EC9860A-D074-43EC-83BD-06DCCE40E0E3}" type="presParOf" srcId="{29066019-F80D-4FD5-B468-2421152CDFB4}" destId="{34FC1908-3153-4E5F-8D8E-2CE7D49ED218}" srcOrd="0" destOrd="0" presId="urn:microsoft.com/office/officeart/2008/layout/LinedList"/>
    <dgm:cxn modelId="{361B8F58-9EB7-4614-97EF-0722E709E1CA}" type="presParOf" srcId="{29066019-F80D-4FD5-B468-2421152CDFB4}" destId="{4701E98A-BAB2-4D06-82E8-EA50C71BDAF6}" srcOrd="1" destOrd="0" presId="urn:microsoft.com/office/officeart/2008/layout/LinedList"/>
    <dgm:cxn modelId="{0C55E98D-2BC3-4082-B188-552B1534DED7}" type="presParOf" srcId="{3B3094F3-4DBB-4644-BD41-90711EA5EA66}" destId="{EDDF9028-8DD3-4706-9584-1F0A61A5FFB5}" srcOrd="8" destOrd="0" presId="urn:microsoft.com/office/officeart/2008/layout/LinedList"/>
    <dgm:cxn modelId="{8A088E8B-EF82-44BB-A32A-3224F6D90274}" type="presParOf" srcId="{3B3094F3-4DBB-4644-BD41-90711EA5EA66}" destId="{9047F2CA-8FC1-4960-85E7-208CC214C203}" srcOrd="9" destOrd="0" presId="urn:microsoft.com/office/officeart/2008/layout/LinedList"/>
    <dgm:cxn modelId="{34078337-2326-4F24-9C08-009CB160ED87}" type="presParOf" srcId="{9047F2CA-8FC1-4960-85E7-208CC214C203}" destId="{5B9D637D-410F-4D83-A579-578043211E37}" srcOrd="0" destOrd="0" presId="urn:microsoft.com/office/officeart/2008/layout/LinedList"/>
    <dgm:cxn modelId="{DE9CB70B-CFA6-49C6-82DC-BCB2E0D03604}" type="presParOf" srcId="{9047F2CA-8FC1-4960-85E7-208CC214C203}" destId="{937CD332-2A4B-4BC5-BDE3-38FB7E60FBD7}"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F76D1A-328F-4185-9110-77941EAB8908}" type="doc">
      <dgm:prSet loTypeId="urn:microsoft.com/office/officeart/2016/7/layout/RoundedRectangleTimeline" loCatId="timeline" qsTypeId="urn:microsoft.com/office/officeart/2005/8/quickstyle/simple2" qsCatId="simple" csTypeId="urn:microsoft.com/office/officeart/2005/8/colors/colorful3" csCatId="colorful" phldr="1"/>
      <dgm:spPr/>
      <dgm:t>
        <a:bodyPr/>
        <a:lstStyle/>
        <a:p>
          <a:endParaRPr lang="en-US"/>
        </a:p>
      </dgm:t>
    </dgm:pt>
    <dgm:pt modelId="{4A62D629-6D3D-4741-86AF-26EA647159C0}">
      <dgm:prSet phldrT="[Text]" phldr="0"/>
      <dgm:spPr/>
      <dgm:t>
        <a:bodyPr/>
        <a:lstStyle/>
        <a:p>
          <a:r>
            <a:rPr lang="en-US">
              <a:latin typeface="Calibri"/>
              <a:cs typeface="Calibri"/>
            </a:rPr>
            <a:t>2013</a:t>
          </a:r>
        </a:p>
      </dgm:t>
    </dgm:pt>
    <dgm:pt modelId="{7C8BAC96-F744-4C1B-A872-F3B97F8721E5}" type="parTrans" cxnId="{BED7BB6F-8C53-4B90-95AD-9EA3CA7E21EC}">
      <dgm:prSet/>
      <dgm:spPr/>
      <dgm:t>
        <a:bodyPr/>
        <a:lstStyle/>
        <a:p>
          <a:endParaRPr lang="en-US"/>
        </a:p>
      </dgm:t>
    </dgm:pt>
    <dgm:pt modelId="{0B0D9B2F-A874-4BB2-AAFE-F9CE24EE08BA}" type="sibTrans" cxnId="{BED7BB6F-8C53-4B90-95AD-9EA3CA7E21EC}">
      <dgm:prSet/>
      <dgm:spPr/>
      <dgm:t>
        <a:bodyPr/>
        <a:lstStyle/>
        <a:p>
          <a:endParaRPr lang="en-US"/>
        </a:p>
      </dgm:t>
    </dgm:pt>
    <dgm:pt modelId="{E83F21AB-5976-416E-91B1-633C661495EA}">
      <dgm:prSet phldrT="[Text]" phldr="0"/>
      <dgm:spPr/>
      <dgm:t>
        <a:bodyPr/>
        <a:lstStyle/>
        <a:p>
          <a:r>
            <a:rPr lang="en-US">
              <a:latin typeface="Calibri"/>
              <a:cs typeface="Calibri"/>
            </a:rPr>
            <a:t>2014</a:t>
          </a:r>
        </a:p>
      </dgm:t>
    </dgm:pt>
    <dgm:pt modelId="{72CC365E-99AF-4CAB-AF4E-A3C0A2B320F4}" type="parTrans" cxnId="{9837B3FE-2445-41B7-9826-B46D93271984}">
      <dgm:prSet/>
      <dgm:spPr/>
      <dgm:t>
        <a:bodyPr/>
        <a:lstStyle/>
        <a:p>
          <a:endParaRPr lang="en-US"/>
        </a:p>
      </dgm:t>
    </dgm:pt>
    <dgm:pt modelId="{25BC8CB2-B673-4B85-BC5E-A0A35237D6DB}" type="sibTrans" cxnId="{9837B3FE-2445-41B7-9826-B46D93271984}">
      <dgm:prSet/>
      <dgm:spPr/>
      <dgm:t>
        <a:bodyPr/>
        <a:lstStyle/>
        <a:p>
          <a:endParaRPr lang="en-US"/>
        </a:p>
      </dgm:t>
    </dgm:pt>
    <dgm:pt modelId="{B9885468-AC7C-46A5-B307-41707958C2EC}">
      <dgm:prSet phldr="0"/>
      <dgm:spPr/>
      <dgm:t>
        <a:bodyPr/>
        <a:lstStyle/>
        <a:p>
          <a:r>
            <a:rPr lang="en-US">
              <a:latin typeface="Calibri"/>
              <a:cs typeface="Calibri"/>
            </a:rPr>
            <a:t>2016</a:t>
          </a:r>
        </a:p>
      </dgm:t>
    </dgm:pt>
    <dgm:pt modelId="{5D145DBF-7F3F-4623-9461-50C42F551872}" type="parTrans" cxnId="{3A896B16-45A9-4822-8867-4ABAB7803C1C}">
      <dgm:prSet/>
      <dgm:spPr/>
    </dgm:pt>
    <dgm:pt modelId="{E54323A3-2941-4CFF-9C27-B7424412344F}" type="sibTrans" cxnId="{3A896B16-45A9-4822-8867-4ABAB7803C1C}">
      <dgm:prSet/>
      <dgm:spPr/>
    </dgm:pt>
    <dgm:pt modelId="{65D1BB16-3591-4174-95A4-748726D6BC68}">
      <dgm:prSet phldr="0"/>
      <dgm:spPr/>
      <dgm:t>
        <a:bodyPr/>
        <a:lstStyle/>
        <a:p>
          <a:pPr rtl="0"/>
          <a:r>
            <a:rPr lang="en-US">
              <a:latin typeface="Calibri"/>
              <a:cs typeface="Calibri"/>
            </a:rPr>
            <a:t>2017 </a:t>
          </a:r>
        </a:p>
      </dgm:t>
    </dgm:pt>
    <dgm:pt modelId="{3DABA536-43D8-42DE-83CF-25F7944BC2BD}" type="parTrans" cxnId="{11D76347-5FE4-4419-AAE0-490F411C801B}">
      <dgm:prSet/>
      <dgm:spPr/>
    </dgm:pt>
    <dgm:pt modelId="{3D35E8E3-BFA0-4697-87E6-FB39190083D7}" type="sibTrans" cxnId="{11D76347-5FE4-4419-AAE0-490F411C801B}">
      <dgm:prSet/>
      <dgm:spPr/>
    </dgm:pt>
    <dgm:pt modelId="{C507364E-D612-41DD-A586-0B8AE29BF9BB}">
      <dgm:prSet phldr="0"/>
      <dgm:spPr/>
      <dgm:t>
        <a:bodyPr/>
        <a:lstStyle/>
        <a:p>
          <a:pPr rtl="0"/>
          <a:r>
            <a:rPr lang="en-US">
              <a:latin typeface="Calibri"/>
              <a:cs typeface="Calibri"/>
            </a:rPr>
            <a:t>2017 </a:t>
          </a:r>
        </a:p>
      </dgm:t>
    </dgm:pt>
    <dgm:pt modelId="{AEDB4BE7-55AB-4A6F-9B16-7E3E99EC7CE7}" type="parTrans" cxnId="{B6BDE420-4F9F-4759-9C51-6A8F6EA9EA4D}">
      <dgm:prSet/>
      <dgm:spPr/>
    </dgm:pt>
    <dgm:pt modelId="{23130D9D-7233-4BF9-9217-FFAB7872F5BF}" type="sibTrans" cxnId="{B6BDE420-4F9F-4759-9C51-6A8F6EA9EA4D}">
      <dgm:prSet/>
      <dgm:spPr/>
    </dgm:pt>
    <dgm:pt modelId="{12BF0907-ACD5-4AB5-8C45-3BD47914F988}">
      <dgm:prSet phldr="0"/>
      <dgm:spPr/>
      <dgm:t>
        <a:bodyPr/>
        <a:lstStyle/>
        <a:p>
          <a:pPr rtl="0"/>
          <a:r>
            <a:rPr lang="en-US">
              <a:latin typeface="Calibri"/>
              <a:cs typeface="Calibri"/>
            </a:rPr>
            <a:t>2015</a:t>
          </a:r>
        </a:p>
      </dgm:t>
    </dgm:pt>
    <dgm:pt modelId="{F4DBDB3B-CD56-4C32-BC41-01D8EC777392}" type="parTrans" cxnId="{738ED960-D298-4EED-833B-7FA121A31552}">
      <dgm:prSet/>
      <dgm:spPr/>
    </dgm:pt>
    <dgm:pt modelId="{EA639890-C785-44E0-81F0-BB7B3E02F345}" type="sibTrans" cxnId="{738ED960-D298-4EED-833B-7FA121A31552}">
      <dgm:prSet/>
      <dgm:spPr/>
    </dgm:pt>
    <dgm:pt modelId="{C6B4E67C-273A-4C56-BEAE-491B53069BB9}" type="pres">
      <dgm:prSet presAssocID="{27F76D1A-328F-4185-9110-77941EAB8908}" presName="Name0" presStyleCnt="0">
        <dgm:presLayoutVars>
          <dgm:chMax/>
          <dgm:chPref/>
          <dgm:animLvl val="lvl"/>
        </dgm:presLayoutVars>
      </dgm:prSet>
      <dgm:spPr/>
    </dgm:pt>
    <dgm:pt modelId="{5F8C3E30-B506-4BA1-82DC-9B24860B7928}" type="pres">
      <dgm:prSet presAssocID="{4A62D629-6D3D-4741-86AF-26EA647159C0}" presName="composite1" presStyleCnt="0"/>
      <dgm:spPr/>
    </dgm:pt>
    <dgm:pt modelId="{3F05EDC9-78FD-41C2-8F07-41E7722B0FDE}" type="pres">
      <dgm:prSet presAssocID="{4A62D629-6D3D-4741-86AF-26EA647159C0}" presName="parent1" presStyleLbl="alignNode1" presStyleIdx="0" presStyleCnt="6">
        <dgm:presLayoutVars>
          <dgm:chMax val="1"/>
          <dgm:chPref val="1"/>
          <dgm:bulletEnabled val="1"/>
        </dgm:presLayoutVars>
      </dgm:prSet>
      <dgm:spPr/>
    </dgm:pt>
    <dgm:pt modelId="{718D8156-310F-46AD-8637-2F9D68FFE489}" type="pres">
      <dgm:prSet presAssocID="{4A62D629-6D3D-4741-86AF-26EA647159C0}" presName="Childtext1" presStyleLbl="revTx" presStyleIdx="0" presStyleCnt="6">
        <dgm:presLayoutVars>
          <dgm:bulletEnabled val="1"/>
        </dgm:presLayoutVars>
      </dgm:prSet>
      <dgm:spPr/>
    </dgm:pt>
    <dgm:pt modelId="{6AFBF545-F4C3-42CC-8326-CE8E273A8C80}" type="pres">
      <dgm:prSet presAssocID="{4A62D629-6D3D-4741-86AF-26EA647159C0}" presName="ConnectLine1" presStyleLbl="sibTrans1D1" presStyleIdx="0" presStyleCnt="6"/>
      <dgm:spPr>
        <a:noFill/>
        <a:ln w="6350" cap="flat" cmpd="sng" algn="ctr">
          <a:solidFill>
            <a:schemeClr val="accent3">
              <a:hueOff val="0"/>
              <a:satOff val="0"/>
              <a:lumOff val="0"/>
              <a:alphaOff val="0"/>
            </a:schemeClr>
          </a:solidFill>
          <a:prstDash val="dash"/>
          <a:miter lim="800000"/>
        </a:ln>
        <a:effectLst/>
      </dgm:spPr>
    </dgm:pt>
    <dgm:pt modelId="{DA7C53EF-6148-4585-B0B6-DE262CF2D990}" type="pres">
      <dgm:prSet presAssocID="{4A62D629-6D3D-4741-86AF-26EA647159C0}" presName="ConnectLineEnd1" presStyleLbl="lnNode1" presStyleIdx="0" presStyleCnt="6"/>
      <dgm:spPr/>
    </dgm:pt>
    <dgm:pt modelId="{7130FD4C-8D48-4676-B84A-1C003E30222E}" type="pres">
      <dgm:prSet presAssocID="{4A62D629-6D3D-4741-86AF-26EA647159C0}" presName="EmptyPane1" presStyleCnt="0"/>
      <dgm:spPr/>
    </dgm:pt>
    <dgm:pt modelId="{DB502D0F-0CE3-43DC-82E8-A6BD27B66E62}" type="pres">
      <dgm:prSet presAssocID="{0B0D9B2F-A874-4BB2-AAFE-F9CE24EE08BA}" presName="spaceBetweenRectangles1" presStyleCnt="0"/>
      <dgm:spPr/>
    </dgm:pt>
    <dgm:pt modelId="{663A2034-AB36-4D1C-A01C-5C480769BE89}" type="pres">
      <dgm:prSet presAssocID="{E83F21AB-5976-416E-91B1-633C661495EA}" presName="composite1" presStyleCnt="0"/>
      <dgm:spPr/>
    </dgm:pt>
    <dgm:pt modelId="{0CD7DCA7-516D-4A0D-A1F5-49A7290B02FB}" type="pres">
      <dgm:prSet presAssocID="{E83F21AB-5976-416E-91B1-633C661495EA}" presName="parent1" presStyleLbl="alignNode1" presStyleIdx="1" presStyleCnt="6">
        <dgm:presLayoutVars>
          <dgm:chMax val="1"/>
          <dgm:chPref val="1"/>
          <dgm:bulletEnabled val="1"/>
        </dgm:presLayoutVars>
      </dgm:prSet>
      <dgm:spPr/>
    </dgm:pt>
    <dgm:pt modelId="{C38F00F3-DC20-4F2B-99C5-D40AA313E516}" type="pres">
      <dgm:prSet presAssocID="{E83F21AB-5976-416E-91B1-633C661495EA}" presName="Childtext1" presStyleLbl="revTx" presStyleIdx="1" presStyleCnt="6">
        <dgm:presLayoutVars>
          <dgm:bulletEnabled val="1"/>
        </dgm:presLayoutVars>
      </dgm:prSet>
      <dgm:spPr/>
    </dgm:pt>
    <dgm:pt modelId="{C3579F77-6E37-4149-AE42-EAB20F4FDFEE}" type="pres">
      <dgm:prSet presAssocID="{E83F21AB-5976-416E-91B1-633C661495EA}" presName="ConnectLine1" presStyleLbl="sibTrans1D1" presStyleIdx="1" presStyleCnt="6"/>
      <dgm:spPr>
        <a:noFill/>
        <a:ln w="6350" cap="flat" cmpd="sng" algn="ctr">
          <a:solidFill>
            <a:schemeClr val="accent3">
              <a:hueOff val="126213"/>
              <a:satOff val="1651"/>
              <a:lumOff val="-2026"/>
              <a:alphaOff val="0"/>
            </a:schemeClr>
          </a:solidFill>
          <a:prstDash val="dash"/>
          <a:miter lim="800000"/>
        </a:ln>
        <a:effectLst/>
      </dgm:spPr>
    </dgm:pt>
    <dgm:pt modelId="{01CF4E6A-9DA9-4573-BDB5-49E227427060}" type="pres">
      <dgm:prSet presAssocID="{E83F21AB-5976-416E-91B1-633C661495EA}" presName="ConnectLineEnd1" presStyleLbl="lnNode1" presStyleIdx="1" presStyleCnt="6"/>
      <dgm:spPr/>
    </dgm:pt>
    <dgm:pt modelId="{9C0C28F2-B107-4E87-8240-C9BBE5AAD341}" type="pres">
      <dgm:prSet presAssocID="{E83F21AB-5976-416E-91B1-633C661495EA}" presName="EmptyPane1" presStyleCnt="0"/>
      <dgm:spPr/>
    </dgm:pt>
    <dgm:pt modelId="{E04EE8A1-4333-4DDD-88DA-36F86B702500}" type="pres">
      <dgm:prSet presAssocID="{25BC8CB2-B673-4B85-BC5E-A0A35237D6DB}" presName="spaceBetweenRectangles1" presStyleCnt="0"/>
      <dgm:spPr/>
    </dgm:pt>
    <dgm:pt modelId="{F29FD308-2255-4A27-8D5C-358F88F04635}" type="pres">
      <dgm:prSet presAssocID="{12BF0907-ACD5-4AB5-8C45-3BD47914F988}" presName="composite1" presStyleCnt="0"/>
      <dgm:spPr/>
    </dgm:pt>
    <dgm:pt modelId="{52BDF08C-79E9-4A68-8D73-C7F13F5A7B16}" type="pres">
      <dgm:prSet presAssocID="{12BF0907-ACD5-4AB5-8C45-3BD47914F988}" presName="parent1" presStyleLbl="alignNode1" presStyleIdx="2" presStyleCnt="6">
        <dgm:presLayoutVars>
          <dgm:chMax val="1"/>
          <dgm:chPref val="1"/>
          <dgm:bulletEnabled val="1"/>
        </dgm:presLayoutVars>
      </dgm:prSet>
      <dgm:spPr/>
    </dgm:pt>
    <dgm:pt modelId="{A41F3A98-656C-4DAE-87D7-E311014699DC}" type="pres">
      <dgm:prSet presAssocID="{12BF0907-ACD5-4AB5-8C45-3BD47914F988}" presName="Childtext1" presStyleLbl="revTx" presStyleIdx="2" presStyleCnt="6">
        <dgm:presLayoutVars>
          <dgm:bulletEnabled val="1"/>
        </dgm:presLayoutVars>
      </dgm:prSet>
      <dgm:spPr/>
    </dgm:pt>
    <dgm:pt modelId="{801F4F78-8200-45B4-A652-A2001A31F6ED}" type="pres">
      <dgm:prSet presAssocID="{12BF0907-ACD5-4AB5-8C45-3BD47914F988}" presName="ConnectLine1" presStyleLbl="sibTrans1D1" presStyleIdx="2" presStyleCnt="6"/>
      <dgm:spPr>
        <a:noFill/>
        <a:ln w="6350" cap="flat" cmpd="sng" algn="ctr">
          <a:solidFill>
            <a:schemeClr val="accent3">
              <a:hueOff val="252426"/>
              <a:satOff val="3301"/>
              <a:lumOff val="-4052"/>
              <a:alphaOff val="0"/>
            </a:schemeClr>
          </a:solidFill>
          <a:prstDash val="dash"/>
          <a:miter lim="800000"/>
        </a:ln>
        <a:effectLst/>
      </dgm:spPr>
    </dgm:pt>
    <dgm:pt modelId="{380FB9E7-CCE4-467F-93D0-68BE9D1B14F4}" type="pres">
      <dgm:prSet presAssocID="{12BF0907-ACD5-4AB5-8C45-3BD47914F988}" presName="ConnectLineEnd1" presStyleLbl="lnNode1" presStyleIdx="2" presStyleCnt="6"/>
      <dgm:spPr/>
    </dgm:pt>
    <dgm:pt modelId="{7F98A3BD-E85F-4195-875D-340595F83335}" type="pres">
      <dgm:prSet presAssocID="{12BF0907-ACD5-4AB5-8C45-3BD47914F988}" presName="EmptyPane1" presStyleCnt="0"/>
      <dgm:spPr/>
    </dgm:pt>
    <dgm:pt modelId="{283968B8-A603-4525-B519-D1FEB5E1A371}" type="pres">
      <dgm:prSet presAssocID="{EA639890-C785-44E0-81F0-BB7B3E02F345}" presName="spaceBetweenRectangles1" presStyleCnt="0"/>
      <dgm:spPr/>
    </dgm:pt>
    <dgm:pt modelId="{651FD04D-C162-4B50-9E9A-35E2C7AF7043}" type="pres">
      <dgm:prSet presAssocID="{B9885468-AC7C-46A5-B307-41707958C2EC}" presName="composite1" presStyleCnt="0"/>
      <dgm:spPr/>
    </dgm:pt>
    <dgm:pt modelId="{923F124C-9423-42A2-99BE-02EEE00AC3BA}" type="pres">
      <dgm:prSet presAssocID="{B9885468-AC7C-46A5-B307-41707958C2EC}" presName="parent1" presStyleLbl="alignNode1" presStyleIdx="3" presStyleCnt="6">
        <dgm:presLayoutVars>
          <dgm:chMax val="1"/>
          <dgm:chPref val="1"/>
          <dgm:bulletEnabled val="1"/>
        </dgm:presLayoutVars>
      </dgm:prSet>
      <dgm:spPr/>
    </dgm:pt>
    <dgm:pt modelId="{AA0181ED-DE21-439B-9AE4-26F9379EC3A1}" type="pres">
      <dgm:prSet presAssocID="{B9885468-AC7C-46A5-B307-41707958C2EC}" presName="Childtext1" presStyleLbl="revTx" presStyleIdx="3" presStyleCnt="6">
        <dgm:presLayoutVars>
          <dgm:bulletEnabled val="1"/>
        </dgm:presLayoutVars>
      </dgm:prSet>
      <dgm:spPr/>
    </dgm:pt>
    <dgm:pt modelId="{785003B3-749E-4062-8FAB-82B69113BD91}" type="pres">
      <dgm:prSet presAssocID="{B9885468-AC7C-46A5-B307-41707958C2EC}" presName="ConnectLine1" presStyleLbl="sibTrans1D1" presStyleIdx="3" presStyleCnt="6"/>
      <dgm:spPr>
        <a:noFill/>
        <a:ln w="6350" cap="flat" cmpd="sng" algn="ctr">
          <a:solidFill>
            <a:schemeClr val="accent3">
              <a:hueOff val="378640"/>
              <a:satOff val="4952"/>
              <a:lumOff val="-6078"/>
              <a:alphaOff val="0"/>
            </a:schemeClr>
          </a:solidFill>
          <a:prstDash val="dash"/>
          <a:miter lim="800000"/>
        </a:ln>
        <a:effectLst/>
      </dgm:spPr>
    </dgm:pt>
    <dgm:pt modelId="{7F44098A-913B-4E50-9D22-EFF77FB2CD3C}" type="pres">
      <dgm:prSet presAssocID="{B9885468-AC7C-46A5-B307-41707958C2EC}" presName="ConnectLineEnd1" presStyleLbl="lnNode1" presStyleIdx="3" presStyleCnt="6"/>
      <dgm:spPr/>
    </dgm:pt>
    <dgm:pt modelId="{002749CC-BA16-44BD-8734-6077EDC43017}" type="pres">
      <dgm:prSet presAssocID="{B9885468-AC7C-46A5-B307-41707958C2EC}" presName="EmptyPane1" presStyleCnt="0"/>
      <dgm:spPr/>
    </dgm:pt>
    <dgm:pt modelId="{6619B0B2-9F83-4D71-AA1D-AD7406859C38}" type="pres">
      <dgm:prSet presAssocID="{E54323A3-2941-4CFF-9C27-B7424412344F}" presName="spaceBetweenRectangles1" presStyleCnt="0"/>
      <dgm:spPr/>
    </dgm:pt>
    <dgm:pt modelId="{90E5BCBD-03CC-4A15-A87E-B2A9245B257E}" type="pres">
      <dgm:prSet presAssocID="{65D1BB16-3591-4174-95A4-748726D6BC68}" presName="composite1" presStyleCnt="0"/>
      <dgm:spPr/>
    </dgm:pt>
    <dgm:pt modelId="{53672EBF-FEAF-44B5-978E-FE663522F783}" type="pres">
      <dgm:prSet presAssocID="{65D1BB16-3591-4174-95A4-748726D6BC68}" presName="parent1" presStyleLbl="alignNode1" presStyleIdx="4" presStyleCnt="6">
        <dgm:presLayoutVars>
          <dgm:chMax val="1"/>
          <dgm:chPref val="1"/>
          <dgm:bulletEnabled val="1"/>
        </dgm:presLayoutVars>
      </dgm:prSet>
      <dgm:spPr/>
    </dgm:pt>
    <dgm:pt modelId="{354CAE4A-308C-497C-B5FD-C5D39DFF2C37}" type="pres">
      <dgm:prSet presAssocID="{65D1BB16-3591-4174-95A4-748726D6BC68}" presName="Childtext1" presStyleLbl="revTx" presStyleIdx="4" presStyleCnt="6">
        <dgm:presLayoutVars>
          <dgm:bulletEnabled val="1"/>
        </dgm:presLayoutVars>
      </dgm:prSet>
      <dgm:spPr/>
    </dgm:pt>
    <dgm:pt modelId="{0B51C477-C10B-46EB-B294-05B49FCA57C4}" type="pres">
      <dgm:prSet presAssocID="{65D1BB16-3591-4174-95A4-748726D6BC68}" presName="ConnectLine1" presStyleLbl="sibTrans1D1" presStyleIdx="4" presStyleCnt="6"/>
      <dgm:spPr>
        <a:noFill/>
        <a:ln w="6350" cap="flat" cmpd="sng" algn="ctr">
          <a:solidFill>
            <a:schemeClr val="accent3">
              <a:hueOff val="504853"/>
              <a:satOff val="6602"/>
              <a:lumOff val="-8104"/>
              <a:alphaOff val="0"/>
            </a:schemeClr>
          </a:solidFill>
          <a:prstDash val="dash"/>
          <a:miter lim="800000"/>
        </a:ln>
        <a:effectLst/>
      </dgm:spPr>
    </dgm:pt>
    <dgm:pt modelId="{8C45FED2-F257-4AC4-9958-0646C3562200}" type="pres">
      <dgm:prSet presAssocID="{65D1BB16-3591-4174-95A4-748726D6BC68}" presName="ConnectLineEnd1" presStyleLbl="lnNode1" presStyleIdx="4" presStyleCnt="6"/>
      <dgm:spPr/>
    </dgm:pt>
    <dgm:pt modelId="{5D935337-39B7-4D09-A97A-AFB5772781DD}" type="pres">
      <dgm:prSet presAssocID="{65D1BB16-3591-4174-95A4-748726D6BC68}" presName="EmptyPane1" presStyleCnt="0"/>
      <dgm:spPr/>
    </dgm:pt>
    <dgm:pt modelId="{66ED276A-1E64-442C-BF1C-3E8FA80767A3}" type="pres">
      <dgm:prSet presAssocID="{3D35E8E3-BFA0-4697-87E6-FB39190083D7}" presName="spaceBetweenRectangles1" presStyleCnt="0"/>
      <dgm:spPr/>
    </dgm:pt>
    <dgm:pt modelId="{4B96223A-7936-4684-B260-C91A2AE9D5A3}" type="pres">
      <dgm:prSet presAssocID="{C507364E-D612-41DD-A586-0B8AE29BF9BB}" presName="composite1" presStyleCnt="0"/>
      <dgm:spPr/>
    </dgm:pt>
    <dgm:pt modelId="{711CF944-E806-480B-8FEA-2CDC2FA157FD}" type="pres">
      <dgm:prSet presAssocID="{C507364E-D612-41DD-A586-0B8AE29BF9BB}" presName="parent1" presStyleLbl="alignNode1" presStyleIdx="5" presStyleCnt="6">
        <dgm:presLayoutVars>
          <dgm:chMax val="1"/>
          <dgm:chPref val="1"/>
          <dgm:bulletEnabled val="1"/>
        </dgm:presLayoutVars>
      </dgm:prSet>
      <dgm:spPr/>
    </dgm:pt>
    <dgm:pt modelId="{BBE1A8BD-C48E-4250-94DD-45B6EE198787}" type="pres">
      <dgm:prSet presAssocID="{C507364E-D612-41DD-A586-0B8AE29BF9BB}" presName="Childtext1" presStyleLbl="revTx" presStyleIdx="5" presStyleCnt="6">
        <dgm:presLayoutVars>
          <dgm:bulletEnabled val="1"/>
        </dgm:presLayoutVars>
      </dgm:prSet>
      <dgm:spPr/>
    </dgm:pt>
    <dgm:pt modelId="{AA3F2649-9991-4770-B710-C8AC73D8C979}" type="pres">
      <dgm:prSet presAssocID="{C507364E-D612-41DD-A586-0B8AE29BF9BB}" presName="ConnectLine1" presStyleLbl="sibTrans1D1" presStyleIdx="5" presStyleCnt="6"/>
      <dgm:spPr>
        <a:noFill/>
        <a:ln w="6350" cap="flat" cmpd="sng" algn="ctr">
          <a:solidFill>
            <a:schemeClr val="accent3">
              <a:hueOff val="631066"/>
              <a:satOff val="8253"/>
              <a:lumOff val="-10130"/>
              <a:alphaOff val="0"/>
            </a:schemeClr>
          </a:solidFill>
          <a:prstDash val="dash"/>
          <a:miter lim="800000"/>
        </a:ln>
        <a:effectLst/>
      </dgm:spPr>
    </dgm:pt>
    <dgm:pt modelId="{9DF6CACA-CC16-451E-B0C8-C482FB368211}" type="pres">
      <dgm:prSet presAssocID="{C507364E-D612-41DD-A586-0B8AE29BF9BB}" presName="ConnectLineEnd1" presStyleLbl="lnNode1" presStyleIdx="5" presStyleCnt="6"/>
      <dgm:spPr/>
    </dgm:pt>
    <dgm:pt modelId="{35497082-75BF-4140-841C-8D6A3CBC7360}" type="pres">
      <dgm:prSet presAssocID="{C507364E-D612-41DD-A586-0B8AE29BF9BB}" presName="EmptyPane1" presStyleCnt="0"/>
      <dgm:spPr/>
    </dgm:pt>
  </dgm:ptLst>
  <dgm:cxnLst>
    <dgm:cxn modelId="{9F335600-A34D-4F09-8460-E5E74BF9EEC4}" type="presOf" srcId="{C507364E-D612-41DD-A586-0B8AE29BF9BB}" destId="{711CF944-E806-480B-8FEA-2CDC2FA157FD}" srcOrd="0" destOrd="0" presId="urn:microsoft.com/office/officeart/2016/7/layout/RoundedRectangleTimeline"/>
    <dgm:cxn modelId="{3A896B16-45A9-4822-8867-4ABAB7803C1C}" srcId="{27F76D1A-328F-4185-9110-77941EAB8908}" destId="{B9885468-AC7C-46A5-B307-41707958C2EC}" srcOrd="3" destOrd="0" parTransId="{5D145DBF-7F3F-4623-9461-50C42F551872}" sibTransId="{E54323A3-2941-4CFF-9C27-B7424412344F}"/>
    <dgm:cxn modelId="{B6BDE420-4F9F-4759-9C51-6A8F6EA9EA4D}" srcId="{27F76D1A-328F-4185-9110-77941EAB8908}" destId="{C507364E-D612-41DD-A586-0B8AE29BF9BB}" srcOrd="5" destOrd="0" parTransId="{AEDB4BE7-55AB-4A6F-9B16-7E3E99EC7CE7}" sibTransId="{23130D9D-7233-4BF9-9217-FFAB7872F5BF}"/>
    <dgm:cxn modelId="{738ED960-D298-4EED-833B-7FA121A31552}" srcId="{27F76D1A-328F-4185-9110-77941EAB8908}" destId="{12BF0907-ACD5-4AB5-8C45-3BD47914F988}" srcOrd="2" destOrd="0" parTransId="{F4DBDB3B-CD56-4C32-BC41-01D8EC777392}" sibTransId="{EA639890-C785-44E0-81F0-BB7B3E02F345}"/>
    <dgm:cxn modelId="{11D76347-5FE4-4419-AAE0-490F411C801B}" srcId="{27F76D1A-328F-4185-9110-77941EAB8908}" destId="{65D1BB16-3591-4174-95A4-748726D6BC68}" srcOrd="4" destOrd="0" parTransId="{3DABA536-43D8-42DE-83CF-25F7944BC2BD}" sibTransId="{3D35E8E3-BFA0-4697-87E6-FB39190083D7}"/>
    <dgm:cxn modelId="{BED7BB6F-8C53-4B90-95AD-9EA3CA7E21EC}" srcId="{27F76D1A-328F-4185-9110-77941EAB8908}" destId="{4A62D629-6D3D-4741-86AF-26EA647159C0}" srcOrd="0" destOrd="0" parTransId="{7C8BAC96-F744-4C1B-A872-F3B97F8721E5}" sibTransId="{0B0D9B2F-A874-4BB2-AAFE-F9CE24EE08BA}"/>
    <dgm:cxn modelId="{9C5D687E-537A-48D4-A74F-9EB76B0B1F3B}" type="presOf" srcId="{65D1BB16-3591-4174-95A4-748726D6BC68}" destId="{53672EBF-FEAF-44B5-978E-FE663522F783}" srcOrd="0" destOrd="0" presId="urn:microsoft.com/office/officeart/2016/7/layout/RoundedRectangleTimeline"/>
    <dgm:cxn modelId="{C5667A96-AE3C-48EF-BA22-D19350C211C1}" type="presOf" srcId="{12BF0907-ACD5-4AB5-8C45-3BD47914F988}" destId="{52BDF08C-79E9-4A68-8D73-C7F13F5A7B16}" srcOrd="0" destOrd="0" presId="urn:microsoft.com/office/officeart/2016/7/layout/RoundedRectangleTimeline"/>
    <dgm:cxn modelId="{275201B2-7905-4E20-8F84-232E96423A59}" type="presOf" srcId="{27F76D1A-328F-4185-9110-77941EAB8908}" destId="{C6B4E67C-273A-4C56-BEAE-491B53069BB9}" srcOrd="0" destOrd="0" presId="urn:microsoft.com/office/officeart/2016/7/layout/RoundedRectangleTimeline"/>
    <dgm:cxn modelId="{BC389DB5-9CCA-474C-BCE1-3A688330368F}" type="presOf" srcId="{4A62D629-6D3D-4741-86AF-26EA647159C0}" destId="{3F05EDC9-78FD-41C2-8F07-41E7722B0FDE}" srcOrd="0" destOrd="0" presId="urn:microsoft.com/office/officeart/2016/7/layout/RoundedRectangleTimeline"/>
    <dgm:cxn modelId="{21E9D3E6-2CE0-4153-90ED-7286948C97C4}" type="presOf" srcId="{B9885468-AC7C-46A5-B307-41707958C2EC}" destId="{923F124C-9423-42A2-99BE-02EEE00AC3BA}" srcOrd="0" destOrd="0" presId="urn:microsoft.com/office/officeart/2016/7/layout/RoundedRectangleTimeline"/>
    <dgm:cxn modelId="{E85733E7-5057-46C0-8B79-BA2A8028113F}" type="presOf" srcId="{E83F21AB-5976-416E-91B1-633C661495EA}" destId="{0CD7DCA7-516D-4A0D-A1F5-49A7290B02FB}" srcOrd="0" destOrd="0" presId="urn:microsoft.com/office/officeart/2016/7/layout/RoundedRectangleTimeline"/>
    <dgm:cxn modelId="{9837B3FE-2445-41B7-9826-B46D93271984}" srcId="{27F76D1A-328F-4185-9110-77941EAB8908}" destId="{E83F21AB-5976-416E-91B1-633C661495EA}" srcOrd="1" destOrd="0" parTransId="{72CC365E-99AF-4CAB-AF4E-A3C0A2B320F4}" sibTransId="{25BC8CB2-B673-4B85-BC5E-A0A35237D6DB}"/>
    <dgm:cxn modelId="{9620AE29-E2B1-41ED-B1F7-E0C1E1CE5F3E}" type="presParOf" srcId="{C6B4E67C-273A-4C56-BEAE-491B53069BB9}" destId="{5F8C3E30-B506-4BA1-82DC-9B24860B7928}" srcOrd="0" destOrd="0" presId="urn:microsoft.com/office/officeart/2016/7/layout/RoundedRectangleTimeline"/>
    <dgm:cxn modelId="{19D1BBCC-89AF-4AAD-A2D0-F85AFA10ECE4}" type="presParOf" srcId="{5F8C3E30-B506-4BA1-82DC-9B24860B7928}" destId="{3F05EDC9-78FD-41C2-8F07-41E7722B0FDE}" srcOrd="0" destOrd="0" presId="urn:microsoft.com/office/officeart/2016/7/layout/RoundedRectangleTimeline"/>
    <dgm:cxn modelId="{59F83667-F089-4BE9-808E-722E818250AB}" type="presParOf" srcId="{5F8C3E30-B506-4BA1-82DC-9B24860B7928}" destId="{718D8156-310F-46AD-8637-2F9D68FFE489}" srcOrd="1" destOrd="0" presId="urn:microsoft.com/office/officeart/2016/7/layout/RoundedRectangleTimeline"/>
    <dgm:cxn modelId="{5B4B8FAE-4242-42A9-829B-F21FF635F8CB}" type="presParOf" srcId="{5F8C3E30-B506-4BA1-82DC-9B24860B7928}" destId="{6AFBF545-F4C3-42CC-8326-CE8E273A8C80}" srcOrd="2" destOrd="0" presId="urn:microsoft.com/office/officeart/2016/7/layout/RoundedRectangleTimeline"/>
    <dgm:cxn modelId="{949B5B35-3465-4C46-8BF0-BA477B6BABB4}" type="presParOf" srcId="{5F8C3E30-B506-4BA1-82DC-9B24860B7928}" destId="{DA7C53EF-6148-4585-B0B6-DE262CF2D990}" srcOrd="3" destOrd="0" presId="urn:microsoft.com/office/officeart/2016/7/layout/RoundedRectangleTimeline"/>
    <dgm:cxn modelId="{8E7C9A51-4234-412C-9769-5F6B9977ABDB}" type="presParOf" srcId="{5F8C3E30-B506-4BA1-82DC-9B24860B7928}" destId="{7130FD4C-8D48-4676-B84A-1C003E30222E}" srcOrd="4" destOrd="0" presId="urn:microsoft.com/office/officeart/2016/7/layout/RoundedRectangleTimeline"/>
    <dgm:cxn modelId="{CE3C5AF8-AE3C-428F-AE94-A4FF6BBBA448}" type="presParOf" srcId="{C6B4E67C-273A-4C56-BEAE-491B53069BB9}" destId="{DB502D0F-0CE3-43DC-82E8-A6BD27B66E62}" srcOrd="1" destOrd="0" presId="urn:microsoft.com/office/officeart/2016/7/layout/RoundedRectangleTimeline"/>
    <dgm:cxn modelId="{59BB6183-D93B-4552-80C3-F5A515F44F02}" type="presParOf" srcId="{C6B4E67C-273A-4C56-BEAE-491B53069BB9}" destId="{663A2034-AB36-4D1C-A01C-5C480769BE89}" srcOrd="2" destOrd="0" presId="urn:microsoft.com/office/officeart/2016/7/layout/RoundedRectangleTimeline"/>
    <dgm:cxn modelId="{CA1110FA-0A6E-45C1-ABFE-E1D3D558D319}" type="presParOf" srcId="{663A2034-AB36-4D1C-A01C-5C480769BE89}" destId="{0CD7DCA7-516D-4A0D-A1F5-49A7290B02FB}" srcOrd="0" destOrd="0" presId="urn:microsoft.com/office/officeart/2016/7/layout/RoundedRectangleTimeline"/>
    <dgm:cxn modelId="{4E9D6B9A-6F8D-4EFE-A995-ECB88D073845}" type="presParOf" srcId="{663A2034-AB36-4D1C-A01C-5C480769BE89}" destId="{C38F00F3-DC20-4F2B-99C5-D40AA313E516}" srcOrd="1" destOrd="0" presId="urn:microsoft.com/office/officeart/2016/7/layout/RoundedRectangleTimeline"/>
    <dgm:cxn modelId="{0E30F5FA-2DEE-475F-B41E-C56CB7A55941}" type="presParOf" srcId="{663A2034-AB36-4D1C-A01C-5C480769BE89}" destId="{C3579F77-6E37-4149-AE42-EAB20F4FDFEE}" srcOrd="2" destOrd="0" presId="urn:microsoft.com/office/officeart/2016/7/layout/RoundedRectangleTimeline"/>
    <dgm:cxn modelId="{E1C83623-206E-4A28-B076-5E3FF6D4ADCB}" type="presParOf" srcId="{663A2034-AB36-4D1C-A01C-5C480769BE89}" destId="{01CF4E6A-9DA9-4573-BDB5-49E227427060}" srcOrd="3" destOrd="0" presId="urn:microsoft.com/office/officeart/2016/7/layout/RoundedRectangleTimeline"/>
    <dgm:cxn modelId="{E6443DC3-CA3F-4D1E-A9E7-1763C0CC879A}" type="presParOf" srcId="{663A2034-AB36-4D1C-A01C-5C480769BE89}" destId="{9C0C28F2-B107-4E87-8240-C9BBE5AAD341}" srcOrd="4" destOrd="0" presId="urn:microsoft.com/office/officeart/2016/7/layout/RoundedRectangleTimeline"/>
    <dgm:cxn modelId="{E19DF652-0694-4D51-A558-F9ADC8F5BE88}" type="presParOf" srcId="{C6B4E67C-273A-4C56-BEAE-491B53069BB9}" destId="{E04EE8A1-4333-4DDD-88DA-36F86B702500}" srcOrd="3" destOrd="0" presId="urn:microsoft.com/office/officeart/2016/7/layout/RoundedRectangleTimeline"/>
    <dgm:cxn modelId="{31473BAF-8B09-4448-8A7E-7CB2B8CA444E}" type="presParOf" srcId="{C6B4E67C-273A-4C56-BEAE-491B53069BB9}" destId="{F29FD308-2255-4A27-8D5C-358F88F04635}" srcOrd="4" destOrd="0" presId="urn:microsoft.com/office/officeart/2016/7/layout/RoundedRectangleTimeline"/>
    <dgm:cxn modelId="{EC407B87-302C-48B5-8B8F-4A97371D98C9}" type="presParOf" srcId="{F29FD308-2255-4A27-8D5C-358F88F04635}" destId="{52BDF08C-79E9-4A68-8D73-C7F13F5A7B16}" srcOrd="0" destOrd="0" presId="urn:microsoft.com/office/officeart/2016/7/layout/RoundedRectangleTimeline"/>
    <dgm:cxn modelId="{CD4E4977-C3DD-4320-A11A-099B93EF7A84}" type="presParOf" srcId="{F29FD308-2255-4A27-8D5C-358F88F04635}" destId="{A41F3A98-656C-4DAE-87D7-E311014699DC}" srcOrd="1" destOrd="0" presId="urn:microsoft.com/office/officeart/2016/7/layout/RoundedRectangleTimeline"/>
    <dgm:cxn modelId="{A50B33CE-D612-4BDE-BEE5-544BCBAD36A8}" type="presParOf" srcId="{F29FD308-2255-4A27-8D5C-358F88F04635}" destId="{801F4F78-8200-45B4-A652-A2001A31F6ED}" srcOrd="2" destOrd="0" presId="urn:microsoft.com/office/officeart/2016/7/layout/RoundedRectangleTimeline"/>
    <dgm:cxn modelId="{C271FBE8-315F-47D8-B12F-931FAEC04A3F}" type="presParOf" srcId="{F29FD308-2255-4A27-8D5C-358F88F04635}" destId="{380FB9E7-CCE4-467F-93D0-68BE9D1B14F4}" srcOrd="3" destOrd="0" presId="urn:microsoft.com/office/officeart/2016/7/layout/RoundedRectangleTimeline"/>
    <dgm:cxn modelId="{18738D41-DC50-4FFC-8DBA-3DA12CD8FEB0}" type="presParOf" srcId="{F29FD308-2255-4A27-8D5C-358F88F04635}" destId="{7F98A3BD-E85F-4195-875D-340595F83335}" srcOrd="4" destOrd="0" presId="urn:microsoft.com/office/officeart/2016/7/layout/RoundedRectangleTimeline"/>
    <dgm:cxn modelId="{A6BFB57A-BF07-4AB7-B162-60AB9D753257}" type="presParOf" srcId="{C6B4E67C-273A-4C56-BEAE-491B53069BB9}" destId="{283968B8-A603-4525-B519-D1FEB5E1A371}" srcOrd="5" destOrd="0" presId="urn:microsoft.com/office/officeart/2016/7/layout/RoundedRectangleTimeline"/>
    <dgm:cxn modelId="{8FE0EBFC-2CB0-46E4-BC52-50264ED96720}" type="presParOf" srcId="{C6B4E67C-273A-4C56-BEAE-491B53069BB9}" destId="{651FD04D-C162-4B50-9E9A-35E2C7AF7043}" srcOrd="6" destOrd="0" presId="urn:microsoft.com/office/officeart/2016/7/layout/RoundedRectangleTimeline"/>
    <dgm:cxn modelId="{AD693682-0451-454A-893F-8CFF48E2873A}" type="presParOf" srcId="{651FD04D-C162-4B50-9E9A-35E2C7AF7043}" destId="{923F124C-9423-42A2-99BE-02EEE00AC3BA}" srcOrd="0" destOrd="0" presId="urn:microsoft.com/office/officeart/2016/7/layout/RoundedRectangleTimeline"/>
    <dgm:cxn modelId="{1A570A27-5513-4A17-9B82-77DDD401E374}" type="presParOf" srcId="{651FD04D-C162-4B50-9E9A-35E2C7AF7043}" destId="{AA0181ED-DE21-439B-9AE4-26F9379EC3A1}" srcOrd="1" destOrd="0" presId="urn:microsoft.com/office/officeart/2016/7/layout/RoundedRectangleTimeline"/>
    <dgm:cxn modelId="{C299E50A-DA38-497D-B4A6-8234B93D9E9E}" type="presParOf" srcId="{651FD04D-C162-4B50-9E9A-35E2C7AF7043}" destId="{785003B3-749E-4062-8FAB-82B69113BD91}" srcOrd="2" destOrd="0" presId="urn:microsoft.com/office/officeart/2016/7/layout/RoundedRectangleTimeline"/>
    <dgm:cxn modelId="{6473685E-1C17-451D-8923-4D9A3D1B6CCA}" type="presParOf" srcId="{651FD04D-C162-4B50-9E9A-35E2C7AF7043}" destId="{7F44098A-913B-4E50-9D22-EFF77FB2CD3C}" srcOrd="3" destOrd="0" presId="urn:microsoft.com/office/officeart/2016/7/layout/RoundedRectangleTimeline"/>
    <dgm:cxn modelId="{A6001E00-85CB-4231-AD79-A99C2E3D8A4A}" type="presParOf" srcId="{651FD04D-C162-4B50-9E9A-35E2C7AF7043}" destId="{002749CC-BA16-44BD-8734-6077EDC43017}" srcOrd="4" destOrd="0" presId="urn:microsoft.com/office/officeart/2016/7/layout/RoundedRectangleTimeline"/>
    <dgm:cxn modelId="{1260FF1A-75DC-431A-AF4C-5061BF4020AF}" type="presParOf" srcId="{C6B4E67C-273A-4C56-BEAE-491B53069BB9}" destId="{6619B0B2-9F83-4D71-AA1D-AD7406859C38}" srcOrd="7" destOrd="0" presId="urn:microsoft.com/office/officeart/2016/7/layout/RoundedRectangleTimeline"/>
    <dgm:cxn modelId="{9C2EDEE5-0279-4214-84D4-C9C131B5DF66}" type="presParOf" srcId="{C6B4E67C-273A-4C56-BEAE-491B53069BB9}" destId="{90E5BCBD-03CC-4A15-A87E-B2A9245B257E}" srcOrd="8" destOrd="0" presId="urn:microsoft.com/office/officeart/2016/7/layout/RoundedRectangleTimeline"/>
    <dgm:cxn modelId="{57AAA40C-12B6-41F4-99C2-B0FB60820356}" type="presParOf" srcId="{90E5BCBD-03CC-4A15-A87E-B2A9245B257E}" destId="{53672EBF-FEAF-44B5-978E-FE663522F783}" srcOrd="0" destOrd="0" presId="urn:microsoft.com/office/officeart/2016/7/layout/RoundedRectangleTimeline"/>
    <dgm:cxn modelId="{2B995B0C-189C-44A8-9684-AA9CADEF39F4}" type="presParOf" srcId="{90E5BCBD-03CC-4A15-A87E-B2A9245B257E}" destId="{354CAE4A-308C-497C-B5FD-C5D39DFF2C37}" srcOrd="1" destOrd="0" presId="urn:microsoft.com/office/officeart/2016/7/layout/RoundedRectangleTimeline"/>
    <dgm:cxn modelId="{7D69C4B2-1221-4677-9504-D65A70784901}" type="presParOf" srcId="{90E5BCBD-03CC-4A15-A87E-B2A9245B257E}" destId="{0B51C477-C10B-46EB-B294-05B49FCA57C4}" srcOrd="2" destOrd="0" presId="urn:microsoft.com/office/officeart/2016/7/layout/RoundedRectangleTimeline"/>
    <dgm:cxn modelId="{22A49DAE-4A11-4B1C-AA9C-58B5C3961324}" type="presParOf" srcId="{90E5BCBD-03CC-4A15-A87E-B2A9245B257E}" destId="{8C45FED2-F257-4AC4-9958-0646C3562200}" srcOrd="3" destOrd="0" presId="urn:microsoft.com/office/officeart/2016/7/layout/RoundedRectangleTimeline"/>
    <dgm:cxn modelId="{3898EF0A-60AF-422C-9858-AF99AF3922F9}" type="presParOf" srcId="{90E5BCBD-03CC-4A15-A87E-B2A9245B257E}" destId="{5D935337-39B7-4D09-A97A-AFB5772781DD}" srcOrd="4" destOrd="0" presId="urn:microsoft.com/office/officeart/2016/7/layout/RoundedRectangleTimeline"/>
    <dgm:cxn modelId="{A9B06211-A7E4-4D52-9393-CD24CF56F802}" type="presParOf" srcId="{C6B4E67C-273A-4C56-BEAE-491B53069BB9}" destId="{66ED276A-1E64-442C-BF1C-3E8FA80767A3}" srcOrd="9" destOrd="0" presId="urn:microsoft.com/office/officeart/2016/7/layout/RoundedRectangleTimeline"/>
    <dgm:cxn modelId="{37C1C4A0-F26F-42B8-B54D-0A086B0DB22C}" type="presParOf" srcId="{C6B4E67C-273A-4C56-BEAE-491B53069BB9}" destId="{4B96223A-7936-4684-B260-C91A2AE9D5A3}" srcOrd="10" destOrd="0" presId="urn:microsoft.com/office/officeart/2016/7/layout/RoundedRectangleTimeline"/>
    <dgm:cxn modelId="{03990264-F01C-4CD0-925A-7249B261D000}" type="presParOf" srcId="{4B96223A-7936-4684-B260-C91A2AE9D5A3}" destId="{711CF944-E806-480B-8FEA-2CDC2FA157FD}" srcOrd="0" destOrd="0" presId="urn:microsoft.com/office/officeart/2016/7/layout/RoundedRectangleTimeline"/>
    <dgm:cxn modelId="{D1D2FA22-F5FB-4E40-A670-273E64E76DBA}" type="presParOf" srcId="{4B96223A-7936-4684-B260-C91A2AE9D5A3}" destId="{BBE1A8BD-C48E-4250-94DD-45B6EE198787}" srcOrd="1" destOrd="0" presId="urn:microsoft.com/office/officeart/2016/7/layout/RoundedRectangleTimeline"/>
    <dgm:cxn modelId="{E477FB71-F9B5-4001-AB0D-CC9092C112A2}" type="presParOf" srcId="{4B96223A-7936-4684-B260-C91A2AE9D5A3}" destId="{AA3F2649-9991-4770-B710-C8AC73D8C979}" srcOrd="2" destOrd="0" presId="urn:microsoft.com/office/officeart/2016/7/layout/RoundedRectangleTimeline"/>
    <dgm:cxn modelId="{AB35C4F0-F52B-4D0E-8F2A-FD544AEA9B0E}" type="presParOf" srcId="{4B96223A-7936-4684-B260-C91A2AE9D5A3}" destId="{9DF6CACA-CC16-451E-B0C8-C482FB368211}" srcOrd="3" destOrd="0" presId="urn:microsoft.com/office/officeart/2016/7/layout/RoundedRectangleTimeline"/>
    <dgm:cxn modelId="{82C2ECA4-615E-4B14-BA0C-313E7CCDF440}" type="presParOf" srcId="{4B96223A-7936-4684-B260-C91A2AE9D5A3}" destId="{35497082-75BF-4140-841C-8D6A3CBC7360}"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B44BD-1912-46E1-A290-42238CBDB6E5}">
      <dsp:nvSpPr>
        <dsp:cNvPr id="0" name=""/>
        <dsp:cNvSpPr/>
      </dsp:nvSpPr>
      <dsp:spPr>
        <a:xfrm>
          <a:off x="0" y="429"/>
          <a:ext cx="433148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01D8E1-E0F7-48C4-82C1-562369E297B3}">
      <dsp:nvSpPr>
        <dsp:cNvPr id="0" name=""/>
        <dsp:cNvSpPr/>
      </dsp:nvSpPr>
      <dsp:spPr>
        <a:xfrm>
          <a:off x="0" y="429"/>
          <a:ext cx="4331487" cy="704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Project Background</a:t>
          </a:r>
          <a:endParaRPr lang="en-US" sz="3100" b="0" kern="1200"/>
        </a:p>
      </dsp:txBody>
      <dsp:txXfrm>
        <a:off x="0" y="429"/>
        <a:ext cx="4331487" cy="704198"/>
      </dsp:txXfrm>
    </dsp:sp>
    <dsp:sp modelId="{7A344CC9-20A1-4C81-A8F4-9135F35113DC}">
      <dsp:nvSpPr>
        <dsp:cNvPr id="0" name=""/>
        <dsp:cNvSpPr/>
      </dsp:nvSpPr>
      <dsp:spPr>
        <a:xfrm>
          <a:off x="0" y="704628"/>
          <a:ext cx="4331487" cy="0"/>
        </a:xfrm>
        <a:prstGeom prst="line">
          <a:avLst/>
        </a:prstGeom>
        <a:solidFill>
          <a:schemeClr val="accent2">
            <a:hueOff val="1591615"/>
            <a:satOff val="2700"/>
            <a:lumOff val="-98"/>
            <a:alphaOff val="0"/>
          </a:schemeClr>
        </a:solidFill>
        <a:ln w="12700" cap="flat" cmpd="sng" algn="ctr">
          <a:solidFill>
            <a:schemeClr val="accent2">
              <a:hueOff val="1591615"/>
              <a:satOff val="2700"/>
              <a:lumOff val="-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CA77BD-E8EA-4996-932E-17504A9D4DDF}">
      <dsp:nvSpPr>
        <dsp:cNvPr id="0" name=""/>
        <dsp:cNvSpPr/>
      </dsp:nvSpPr>
      <dsp:spPr>
        <a:xfrm>
          <a:off x="0" y="704628"/>
          <a:ext cx="4331487" cy="704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rtl="0">
            <a:lnSpc>
              <a:spcPct val="90000"/>
            </a:lnSpc>
            <a:spcBef>
              <a:spcPct val="0"/>
            </a:spcBef>
            <a:spcAft>
              <a:spcPct val="35000"/>
            </a:spcAft>
            <a:buNone/>
          </a:pPr>
          <a:r>
            <a:rPr lang="en-US" sz="3100" b="0" i="0" kern="1200">
              <a:latin typeface="Calibri Light" panose="020F0302020204030204"/>
            </a:rPr>
            <a:t>Data &amp; Metrics</a:t>
          </a:r>
          <a:endParaRPr lang="en-US" sz="3100" b="0" kern="1200"/>
        </a:p>
      </dsp:txBody>
      <dsp:txXfrm>
        <a:off x="0" y="704628"/>
        <a:ext cx="4331487" cy="704198"/>
      </dsp:txXfrm>
    </dsp:sp>
    <dsp:sp modelId="{13065005-CE27-4A86-8114-9C49103016D8}">
      <dsp:nvSpPr>
        <dsp:cNvPr id="0" name=""/>
        <dsp:cNvSpPr/>
      </dsp:nvSpPr>
      <dsp:spPr>
        <a:xfrm>
          <a:off x="0" y="1408827"/>
          <a:ext cx="4331487" cy="0"/>
        </a:xfrm>
        <a:prstGeom prst="line">
          <a:avLst/>
        </a:prstGeom>
        <a:solidFill>
          <a:schemeClr val="accent2">
            <a:hueOff val="3183231"/>
            <a:satOff val="5400"/>
            <a:lumOff val="-196"/>
            <a:alphaOff val="0"/>
          </a:schemeClr>
        </a:solidFill>
        <a:ln w="12700" cap="flat" cmpd="sng" algn="ctr">
          <a:solidFill>
            <a:schemeClr val="accent2">
              <a:hueOff val="3183231"/>
              <a:satOff val="5400"/>
              <a:lumOff val="-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E73473-4978-4230-8972-3EB07E4B6C1B}">
      <dsp:nvSpPr>
        <dsp:cNvPr id="0" name=""/>
        <dsp:cNvSpPr/>
      </dsp:nvSpPr>
      <dsp:spPr>
        <a:xfrm>
          <a:off x="0" y="1408827"/>
          <a:ext cx="4331487" cy="704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Exploratory Data Analysis</a:t>
          </a:r>
          <a:endParaRPr lang="en-US" sz="3100" b="0" kern="1200"/>
        </a:p>
      </dsp:txBody>
      <dsp:txXfrm>
        <a:off x="0" y="1408827"/>
        <a:ext cx="4331487" cy="704198"/>
      </dsp:txXfrm>
    </dsp:sp>
    <dsp:sp modelId="{9A414005-59B1-40A4-A842-8E7F88CAED4D}">
      <dsp:nvSpPr>
        <dsp:cNvPr id="0" name=""/>
        <dsp:cNvSpPr/>
      </dsp:nvSpPr>
      <dsp:spPr>
        <a:xfrm>
          <a:off x="0" y="2113026"/>
          <a:ext cx="4331487" cy="0"/>
        </a:xfrm>
        <a:prstGeom prst="line">
          <a:avLst/>
        </a:prstGeom>
        <a:solidFill>
          <a:schemeClr val="accent2">
            <a:hueOff val="4774846"/>
            <a:satOff val="8100"/>
            <a:lumOff val="-294"/>
            <a:alphaOff val="0"/>
          </a:schemeClr>
        </a:solidFill>
        <a:ln w="12700" cap="flat" cmpd="sng" algn="ctr">
          <a:solidFill>
            <a:schemeClr val="accent2">
              <a:hueOff val="4774846"/>
              <a:satOff val="8100"/>
              <a:lumOff val="-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FC1908-3153-4E5F-8D8E-2CE7D49ED218}">
      <dsp:nvSpPr>
        <dsp:cNvPr id="0" name=""/>
        <dsp:cNvSpPr/>
      </dsp:nvSpPr>
      <dsp:spPr>
        <a:xfrm>
          <a:off x="0" y="2113026"/>
          <a:ext cx="4331487" cy="704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Time Series Forecasting</a:t>
          </a:r>
          <a:endParaRPr lang="en-US" sz="3100" b="0" kern="1200"/>
        </a:p>
      </dsp:txBody>
      <dsp:txXfrm>
        <a:off x="0" y="2113026"/>
        <a:ext cx="4331487" cy="704198"/>
      </dsp:txXfrm>
    </dsp:sp>
    <dsp:sp modelId="{EDDF9028-8DD3-4706-9584-1F0A61A5FFB5}">
      <dsp:nvSpPr>
        <dsp:cNvPr id="0" name=""/>
        <dsp:cNvSpPr/>
      </dsp:nvSpPr>
      <dsp:spPr>
        <a:xfrm>
          <a:off x="0" y="2817225"/>
          <a:ext cx="4331487" cy="0"/>
        </a:xfrm>
        <a:prstGeom prst="line">
          <a:avLst/>
        </a:prstGeom>
        <a:solidFill>
          <a:schemeClr val="accent2">
            <a:hueOff val="6366461"/>
            <a:satOff val="10800"/>
            <a:lumOff val="-392"/>
            <a:alphaOff val="0"/>
          </a:schemeClr>
        </a:solidFill>
        <a:ln w="12700" cap="flat" cmpd="sng" algn="ctr">
          <a:solidFill>
            <a:schemeClr val="accent2">
              <a:hueOff val="6366461"/>
              <a:satOff val="10800"/>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9D637D-410F-4D83-A579-578043211E37}">
      <dsp:nvSpPr>
        <dsp:cNvPr id="0" name=""/>
        <dsp:cNvSpPr/>
      </dsp:nvSpPr>
      <dsp:spPr>
        <a:xfrm>
          <a:off x="0" y="2817225"/>
          <a:ext cx="4331487" cy="704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Conclusion</a:t>
          </a:r>
          <a:endParaRPr lang="en-US" sz="3100" b="0" kern="1200"/>
        </a:p>
      </dsp:txBody>
      <dsp:txXfrm>
        <a:off x="0" y="2817225"/>
        <a:ext cx="4331487" cy="7041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5EDC9-78FD-41C2-8F07-41E7722B0FDE}">
      <dsp:nvSpPr>
        <dsp:cNvPr id="0" name=""/>
        <dsp:cNvSpPr/>
      </dsp:nvSpPr>
      <dsp:spPr>
        <a:xfrm rot="16200000">
          <a:off x="414289" y="1178743"/>
          <a:ext cx="303684" cy="679357"/>
        </a:xfrm>
        <a:prstGeom prst="round2Same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a:cs typeface="Calibri"/>
            </a:rPr>
            <a:t>2013</a:t>
          </a:r>
        </a:p>
      </dsp:txBody>
      <dsp:txXfrm rot="5400000">
        <a:off x="241278" y="1381405"/>
        <a:ext cx="664532" cy="274034"/>
      </dsp:txXfrm>
    </dsp:sp>
    <dsp:sp modelId="{718D8156-310F-46AD-8637-2F9D68FFE489}">
      <dsp:nvSpPr>
        <dsp:cNvPr id="0" name=""/>
        <dsp:cNvSpPr/>
      </dsp:nvSpPr>
      <dsp:spPr>
        <a:xfrm>
          <a:off x="0" y="0"/>
          <a:ext cx="1132263" cy="1062895"/>
        </a:xfrm>
        <a:prstGeom prst="rect">
          <a:avLst/>
        </a:prstGeom>
        <a:noFill/>
        <a:ln>
          <a:noFill/>
        </a:ln>
        <a:effectLst/>
      </dsp:spPr>
      <dsp:style>
        <a:lnRef idx="0">
          <a:scrgbClr r="0" g="0" b="0"/>
        </a:lnRef>
        <a:fillRef idx="0">
          <a:scrgbClr r="0" g="0" b="0"/>
        </a:fillRef>
        <a:effectRef idx="0">
          <a:scrgbClr r="0" g="0" b="0"/>
        </a:effectRef>
        <a:fontRef idx="minor"/>
      </dsp:style>
    </dsp:sp>
    <dsp:sp modelId="{6AFBF545-F4C3-42CC-8326-CE8E273A8C80}">
      <dsp:nvSpPr>
        <dsp:cNvPr id="0" name=""/>
        <dsp:cNvSpPr/>
      </dsp:nvSpPr>
      <dsp:spPr>
        <a:xfrm>
          <a:off x="566131" y="1123632"/>
          <a:ext cx="0" cy="242947"/>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A7C53EF-6148-4585-B0B6-DE262CF2D990}">
      <dsp:nvSpPr>
        <dsp:cNvPr id="0" name=""/>
        <dsp:cNvSpPr/>
      </dsp:nvSpPr>
      <dsp:spPr>
        <a:xfrm>
          <a:off x="535763" y="1062895"/>
          <a:ext cx="60736" cy="6073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CD7DCA7-516D-4A0D-A1F5-49A7290B02FB}">
      <dsp:nvSpPr>
        <dsp:cNvPr id="0" name=""/>
        <dsp:cNvSpPr/>
      </dsp:nvSpPr>
      <dsp:spPr>
        <a:xfrm>
          <a:off x="905810" y="1366579"/>
          <a:ext cx="679357" cy="303684"/>
        </a:xfrm>
        <a:prstGeom prst="rect">
          <a:avLst/>
        </a:prstGeom>
        <a:solidFill>
          <a:schemeClr val="accent3">
            <a:hueOff val="151456"/>
            <a:satOff val="1981"/>
            <a:lumOff val="-2431"/>
            <a:alphaOff val="0"/>
          </a:schemeClr>
        </a:solidFill>
        <a:ln w="12700" cap="flat" cmpd="sng" algn="ctr">
          <a:solidFill>
            <a:schemeClr val="accent3">
              <a:hueOff val="151456"/>
              <a:satOff val="1981"/>
              <a:lumOff val="-243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a:cs typeface="Calibri"/>
            </a:rPr>
            <a:t>2014</a:t>
          </a:r>
        </a:p>
      </dsp:txBody>
      <dsp:txXfrm>
        <a:off x="905810" y="1366579"/>
        <a:ext cx="679357" cy="303684"/>
      </dsp:txXfrm>
    </dsp:sp>
    <dsp:sp modelId="{C38F00F3-DC20-4F2B-99C5-D40AA313E516}">
      <dsp:nvSpPr>
        <dsp:cNvPr id="0" name=""/>
        <dsp:cNvSpPr/>
      </dsp:nvSpPr>
      <dsp:spPr>
        <a:xfrm>
          <a:off x="679357" y="1973948"/>
          <a:ext cx="1132263" cy="1062895"/>
        </a:xfrm>
        <a:prstGeom prst="rect">
          <a:avLst/>
        </a:prstGeom>
        <a:noFill/>
        <a:ln>
          <a:noFill/>
        </a:ln>
        <a:effectLst/>
      </dsp:spPr>
      <dsp:style>
        <a:lnRef idx="0">
          <a:scrgbClr r="0" g="0" b="0"/>
        </a:lnRef>
        <a:fillRef idx="0">
          <a:scrgbClr r="0" g="0" b="0"/>
        </a:fillRef>
        <a:effectRef idx="0">
          <a:scrgbClr r="0" g="0" b="0"/>
        </a:effectRef>
        <a:fontRef idx="minor"/>
      </dsp:style>
    </dsp:sp>
    <dsp:sp modelId="{C3579F77-6E37-4149-AE42-EAB20F4FDFEE}">
      <dsp:nvSpPr>
        <dsp:cNvPr id="0" name=""/>
        <dsp:cNvSpPr/>
      </dsp:nvSpPr>
      <dsp:spPr>
        <a:xfrm>
          <a:off x="1245489" y="1670264"/>
          <a:ext cx="0" cy="242947"/>
        </a:xfrm>
        <a:prstGeom prst="line">
          <a:avLst/>
        </a:prstGeom>
        <a:noFill/>
        <a:ln w="6350" cap="flat" cmpd="sng" algn="ctr">
          <a:solidFill>
            <a:schemeClr val="accent3">
              <a:hueOff val="126213"/>
              <a:satOff val="1651"/>
              <a:lumOff val="-2026"/>
              <a:alphaOff val="0"/>
            </a:schemeClr>
          </a:solidFill>
          <a:prstDash val="dash"/>
          <a:miter lim="800000"/>
        </a:ln>
        <a:effectLst/>
      </dsp:spPr>
      <dsp:style>
        <a:lnRef idx="1">
          <a:scrgbClr r="0" g="0" b="0"/>
        </a:lnRef>
        <a:fillRef idx="0">
          <a:scrgbClr r="0" g="0" b="0"/>
        </a:fillRef>
        <a:effectRef idx="0">
          <a:scrgbClr r="0" g="0" b="0"/>
        </a:effectRef>
        <a:fontRef idx="minor"/>
      </dsp:style>
    </dsp:sp>
    <dsp:sp modelId="{01CF4E6A-9DA9-4573-BDB5-49E227427060}">
      <dsp:nvSpPr>
        <dsp:cNvPr id="0" name=""/>
        <dsp:cNvSpPr/>
      </dsp:nvSpPr>
      <dsp:spPr>
        <a:xfrm>
          <a:off x="1215121" y="1913211"/>
          <a:ext cx="60736" cy="60736"/>
        </a:xfrm>
        <a:prstGeom prst="ellipse">
          <a:avLst/>
        </a:prstGeom>
        <a:solidFill>
          <a:schemeClr val="accent3">
            <a:hueOff val="151456"/>
            <a:satOff val="1981"/>
            <a:lumOff val="-243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2BDF08C-79E9-4A68-8D73-C7F13F5A7B16}">
      <dsp:nvSpPr>
        <dsp:cNvPr id="0" name=""/>
        <dsp:cNvSpPr/>
      </dsp:nvSpPr>
      <dsp:spPr>
        <a:xfrm>
          <a:off x="1585168" y="1366579"/>
          <a:ext cx="679357" cy="303684"/>
        </a:xfrm>
        <a:prstGeom prst="rect">
          <a:avLst/>
        </a:prstGeom>
        <a:solidFill>
          <a:schemeClr val="accent3">
            <a:hueOff val="302912"/>
            <a:satOff val="3961"/>
            <a:lumOff val="-4862"/>
            <a:alphaOff val="0"/>
          </a:schemeClr>
        </a:solidFill>
        <a:ln w="12700" cap="flat" cmpd="sng" algn="ctr">
          <a:solidFill>
            <a:schemeClr val="accent3">
              <a:hueOff val="302912"/>
              <a:satOff val="3961"/>
              <a:lumOff val="-486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kern="1200">
              <a:latin typeface="Calibri"/>
              <a:cs typeface="Calibri"/>
            </a:rPr>
            <a:t>2015</a:t>
          </a:r>
        </a:p>
      </dsp:txBody>
      <dsp:txXfrm>
        <a:off x="1585168" y="1366579"/>
        <a:ext cx="679357" cy="303684"/>
      </dsp:txXfrm>
    </dsp:sp>
    <dsp:sp modelId="{A41F3A98-656C-4DAE-87D7-E311014699DC}">
      <dsp:nvSpPr>
        <dsp:cNvPr id="0" name=""/>
        <dsp:cNvSpPr/>
      </dsp:nvSpPr>
      <dsp:spPr>
        <a:xfrm>
          <a:off x="1358715" y="0"/>
          <a:ext cx="1132263" cy="1062895"/>
        </a:xfrm>
        <a:prstGeom prst="rect">
          <a:avLst/>
        </a:prstGeom>
        <a:noFill/>
        <a:ln>
          <a:noFill/>
        </a:ln>
        <a:effectLst/>
      </dsp:spPr>
      <dsp:style>
        <a:lnRef idx="0">
          <a:scrgbClr r="0" g="0" b="0"/>
        </a:lnRef>
        <a:fillRef idx="0">
          <a:scrgbClr r="0" g="0" b="0"/>
        </a:fillRef>
        <a:effectRef idx="0">
          <a:scrgbClr r="0" g="0" b="0"/>
        </a:effectRef>
        <a:fontRef idx="minor"/>
      </dsp:style>
    </dsp:sp>
    <dsp:sp modelId="{801F4F78-8200-45B4-A652-A2001A31F6ED}">
      <dsp:nvSpPr>
        <dsp:cNvPr id="0" name=""/>
        <dsp:cNvSpPr/>
      </dsp:nvSpPr>
      <dsp:spPr>
        <a:xfrm>
          <a:off x="1924847" y="1123632"/>
          <a:ext cx="0" cy="242947"/>
        </a:xfrm>
        <a:prstGeom prst="line">
          <a:avLst/>
        </a:prstGeom>
        <a:noFill/>
        <a:ln w="6350" cap="flat" cmpd="sng" algn="ctr">
          <a:solidFill>
            <a:schemeClr val="accent3">
              <a:hueOff val="252426"/>
              <a:satOff val="3301"/>
              <a:lumOff val="-4052"/>
              <a:alphaOff val="0"/>
            </a:schemeClr>
          </a:solidFill>
          <a:prstDash val="dash"/>
          <a:miter lim="800000"/>
        </a:ln>
        <a:effectLst/>
      </dsp:spPr>
      <dsp:style>
        <a:lnRef idx="1">
          <a:scrgbClr r="0" g="0" b="0"/>
        </a:lnRef>
        <a:fillRef idx="0">
          <a:scrgbClr r="0" g="0" b="0"/>
        </a:fillRef>
        <a:effectRef idx="0">
          <a:scrgbClr r="0" g="0" b="0"/>
        </a:effectRef>
        <a:fontRef idx="minor"/>
      </dsp:style>
    </dsp:sp>
    <dsp:sp modelId="{380FB9E7-CCE4-467F-93D0-68BE9D1B14F4}">
      <dsp:nvSpPr>
        <dsp:cNvPr id="0" name=""/>
        <dsp:cNvSpPr/>
      </dsp:nvSpPr>
      <dsp:spPr>
        <a:xfrm>
          <a:off x="1894479" y="1062895"/>
          <a:ext cx="60736" cy="60736"/>
        </a:xfrm>
        <a:prstGeom prst="ellipse">
          <a:avLst/>
        </a:prstGeom>
        <a:solidFill>
          <a:schemeClr val="accent3">
            <a:hueOff val="302912"/>
            <a:satOff val="3961"/>
            <a:lumOff val="-486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23F124C-9423-42A2-99BE-02EEE00AC3BA}">
      <dsp:nvSpPr>
        <dsp:cNvPr id="0" name=""/>
        <dsp:cNvSpPr/>
      </dsp:nvSpPr>
      <dsp:spPr>
        <a:xfrm>
          <a:off x="2264526" y="1366579"/>
          <a:ext cx="679357" cy="303684"/>
        </a:xfrm>
        <a:prstGeom prst="rect">
          <a:avLst/>
        </a:prstGeom>
        <a:solidFill>
          <a:schemeClr val="accent3">
            <a:hueOff val="454368"/>
            <a:satOff val="5942"/>
            <a:lumOff val="-7294"/>
            <a:alphaOff val="0"/>
          </a:schemeClr>
        </a:solidFill>
        <a:ln w="12700" cap="flat" cmpd="sng" algn="ctr">
          <a:solidFill>
            <a:schemeClr val="accent3">
              <a:hueOff val="454368"/>
              <a:satOff val="5942"/>
              <a:lumOff val="-729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a:cs typeface="Calibri"/>
            </a:rPr>
            <a:t>2016</a:t>
          </a:r>
        </a:p>
      </dsp:txBody>
      <dsp:txXfrm>
        <a:off x="2264526" y="1366579"/>
        <a:ext cx="679357" cy="303684"/>
      </dsp:txXfrm>
    </dsp:sp>
    <dsp:sp modelId="{AA0181ED-DE21-439B-9AE4-26F9379EC3A1}">
      <dsp:nvSpPr>
        <dsp:cNvPr id="0" name=""/>
        <dsp:cNvSpPr/>
      </dsp:nvSpPr>
      <dsp:spPr>
        <a:xfrm>
          <a:off x="2038073" y="1973948"/>
          <a:ext cx="1132263" cy="1062895"/>
        </a:xfrm>
        <a:prstGeom prst="rect">
          <a:avLst/>
        </a:prstGeom>
        <a:noFill/>
        <a:ln>
          <a:noFill/>
        </a:ln>
        <a:effectLst/>
      </dsp:spPr>
      <dsp:style>
        <a:lnRef idx="0">
          <a:scrgbClr r="0" g="0" b="0"/>
        </a:lnRef>
        <a:fillRef idx="0">
          <a:scrgbClr r="0" g="0" b="0"/>
        </a:fillRef>
        <a:effectRef idx="0">
          <a:scrgbClr r="0" g="0" b="0"/>
        </a:effectRef>
        <a:fontRef idx="minor"/>
      </dsp:style>
    </dsp:sp>
    <dsp:sp modelId="{785003B3-749E-4062-8FAB-82B69113BD91}">
      <dsp:nvSpPr>
        <dsp:cNvPr id="0" name=""/>
        <dsp:cNvSpPr/>
      </dsp:nvSpPr>
      <dsp:spPr>
        <a:xfrm>
          <a:off x="2604205" y="1670264"/>
          <a:ext cx="0" cy="242947"/>
        </a:xfrm>
        <a:prstGeom prst="line">
          <a:avLst/>
        </a:prstGeom>
        <a:noFill/>
        <a:ln w="6350" cap="flat" cmpd="sng" algn="ctr">
          <a:solidFill>
            <a:schemeClr val="accent3">
              <a:hueOff val="378640"/>
              <a:satOff val="4952"/>
              <a:lumOff val="-6078"/>
              <a:alphaOff val="0"/>
            </a:schemeClr>
          </a:solidFill>
          <a:prstDash val="dash"/>
          <a:miter lim="800000"/>
        </a:ln>
        <a:effectLst/>
      </dsp:spPr>
      <dsp:style>
        <a:lnRef idx="1">
          <a:scrgbClr r="0" g="0" b="0"/>
        </a:lnRef>
        <a:fillRef idx="0">
          <a:scrgbClr r="0" g="0" b="0"/>
        </a:fillRef>
        <a:effectRef idx="0">
          <a:scrgbClr r="0" g="0" b="0"/>
        </a:effectRef>
        <a:fontRef idx="minor"/>
      </dsp:style>
    </dsp:sp>
    <dsp:sp modelId="{7F44098A-913B-4E50-9D22-EFF77FB2CD3C}">
      <dsp:nvSpPr>
        <dsp:cNvPr id="0" name=""/>
        <dsp:cNvSpPr/>
      </dsp:nvSpPr>
      <dsp:spPr>
        <a:xfrm>
          <a:off x="2573837" y="1913211"/>
          <a:ext cx="60736" cy="60736"/>
        </a:xfrm>
        <a:prstGeom prst="ellipse">
          <a:avLst/>
        </a:prstGeom>
        <a:solidFill>
          <a:schemeClr val="accent3">
            <a:hueOff val="454368"/>
            <a:satOff val="5942"/>
            <a:lumOff val="-729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3672EBF-FEAF-44B5-978E-FE663522F783}">
      <dsp:nvSpPr>
        <dsp:cNvPr id="0" name=""/>
        <dsp:cNvSpPr/>
      </dsp:nvSpPr>
      <dsp:spPr>
        <a:xfrm>
          <a:off x="2943884" y="1366579"/>
          <a:ext cx="679357" cy="303684"/>
        </a:xfrm>
        <a:prstGeom prst="rect">
          <a:avLst/>
        </a:prstGeom>
        <a:solidFill>
          <a:schemeClr val="accent3">
            <a:hueOff val="605823"/>
            <a:satOff val="7922"/>
            <a:lumOff val="-9725"/>
            <a:alphaOff val="0"/>
          </a:schemeClr>
        </a:solidFill>
        <a:ln w="12700" cap="flat" cmpd="sng" algn="ctr">
          <a:solidFill>
            <a:schemeClr val="accent3">
              <a:hueOff val="605823"/>
              <a:satOff val="7922"/>
              <a:lumOff val="-972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kern="1200">
              <a:latin typeface="Calibri"/>
              <a:cs typeface="Calibri"/>
            </a:rPr>
            <a:t>2017 </a:t>
          </a:r>
        </a:p>
      </dsp:txBody>
      <dsp:txXfrm>
        <a:off x="2943884" y="1366579"/>
        <a:ext cx="679357" cy="303684"/>
      </dsp:txXfrm>
    </dsp:sp>
    <dsp:sp modelId="{354CAE4A-308C-497C-B5FD-C5D39DFF2C37}">
      <dsp:nvSpPr>
        <dsp:cNvPr id="0" name=""/>
        <dsp:cNvSpPr/>
      </dsp:nvSpPr>
      <dsp:spPr>
        <a:xfrm>
          <a:off x="2717431" y="0"/>
          <a:ext cx="1132263" cy="1062895"/>
        </a:xfrm>
        <a:prstGeom prst="rect">
          <a:avLst/>
        </a:prstGeom>
        <a:noFill/>
        <a:ln>
          <a:noFill/>
        </a:ln>
        <a:effectLst/>
      </dsp:spPr>
      <dsp:style>
        <a:lnRef idx="0">
          <a:scrgbClr r="0" g="0" b="0"/>
        </a:lnRef>
        <a:fillRef idx="0">
          <a:scrgbClr r="0" g="0" b="0"/>
        </a:fillRef>
        <a:effectRef idx="0">
          <a:scrgbClr r="0" g="0" b="0"/>
        </a:effectRef>
        <a:fontRef idx="minor"/>
      </dsp:style>
    </dsp:sp>
    <dsp:sp modelId="{0B51C477-C10B-46EB-B294-05B49FCA57C4}">
      <dsp:nvSpPr>
        <dsp:cNvPr id="0" name=""/>
        <dsp:cNvSpPr/>
      </dsp:nvSpPr>
      <dsp:spPr>
        <a:xfrm>
          <a:off x="3283563" y="1123632"/>
          <a:ext cx="0" cy="242947"/>
        </a:xfrm>
        <a:prstGeom prst="line">
          <a:avLst/>
        </a:prstGeom>
        <a:noFill/>
        <a:ln w="6350" cap="flat" cmpd="sng" algn="ctr">
          <a:solidFill>
            <a:schemeClr val="accent3">
              <a:hueOff val="504853"/>
              <a:satOff val="6602"/>
              <a:lumOff val="-8104"/>
              <a:alphaOff val="0"/>
            </a:schemeClr>
          </a:solidFill>
          <a:prstDash val="dash"/>
          <a:miter lim="800000"/>
        </a:ln>
        <a:effectLst/>
      </dsp:spPr>
      <dsp:style>
        <a:lnRef idx="1">
          <a:scrgbClr r="0" g="0" b="0"/>
        </a:lnRef>
        <a:fillRef idx="0">
          <a:scrgbClr r="0" g="0" b="0"/>
        </a:fillRef>
        <a:effectRef idx="0">
          <a:scrgbClr r="0" g="0" b="0"/>
        </a:effectRef>
        <a:fontRef idx="minor"/>
      </dsp:style>
    </dsp:sp>
    <dsp:sp modelId="{8C45FED2-F257-4AC4-9958-0646C3562200}">
      <dsp:nvSpPr>
        <dsp:cNvPr id="0" name=""/>
        <dsp:cNvSpPr/>
      </dsp:nvSpPr>
      <dsp:spPr>
        <a:xfrm>
          <a:off x="3253194" y="1062895"/>
          <a:ext cx="60736" cy="60736"/>
        </a:xfrm>
        <a:prstGeom prst="ellipse">
          <a:avLst/>
        </a:prstGeom>
        <a:solidFill>
          <a:schemeClr val="accent3">
            <a:hueOff val="605823"/>
            <a:satOff val="7922"/>
            <a:lumOff val="-972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11CF944-E806-480B-8FEA-2CDC2FA157FD}">
      <dsp:nvSpPr>
        <dsp:cNvPr id="0" name=""/>
        <dsp:cNvSpPr/>
      </dsp:nvSpPr>
      <dsp:spPr>
        <a:xfrm rot="5400000">
          <a:off x="3811079" y="1178743"/>
          <a:ext cx="303684" cy="679357"/>
        </a:xfrm>
        <a:prstGeom prst="round2SameRect">
          <a:avLst/>
        </a:prstGeom>
        <a:solidFill>
          <a:schemeClr val="accent3">
            <a:hueOff val="757279"/>
            <a:satOff val="9903"/>
            <a:lumOff val="-12156"/>
            <a:alphaOff val="0"/>
          </a:schemeClr>
        </a:solidFill>
        <a:ln w="12700" cap="flat" cmpd="sng" algn="ctr">
          <a:solidFill>
            <a:schemeClr val="accent3">
              <a:hueOff val="757279"/>
              <a:satOff val="9903"/>
              <a:lumOff val="-1215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kern="1200">
              <a:latin typeface="Calibri"/>
              <a:cs typeface="Calibri"/>
            </a:rPr>
            <a:t>2017 </a:t>
          </a:r>
        </a:p>
      </dsp:txBody>
      <dsp:txXfrm rot="-5400000">
        <a:off x="3623243" y="1381405"/>
        <a:ext cx="664532" cy="274034"/>
      </dsp:txXfrm>
    </dsp:sp>
    <dsp:sp modelId="{BBE1A8BD-C48E-4250-94DD-45B6EE198787}">
      <dsp:nvSpPr>
        <dsp:cNvPr id="0" name=""/>
        <dsp:cNvSpPr/>
      </dsp:nvSpPr>
      <dsp:spPr>
        <a:xfrm>
          <a:off x="3396789" y="1973948"/>
          <a:ext cx="1132263" cy="1062895"/>
        </a:xfrm>
        <a:prstGeom prst="rect">
          <a:avLst/>
        </a:prstGeom>
        <a:noFill/>
        <a:ln>
          <a:noFill/>
        </a:ln>
        <a:effectLst/>
      </dsp:spPr>
      <dsp:style>
        <a:lnRef idx="0">
          <a:scrgbClr r="0" g="0" b="0"/>
        </a:lnRef>
        <a:fillRef idx="0">
          <a:scrgbClr r="0" g="0" b="0"/>
        </a:fillRef>
        <a:effectRef idx="0">
          <a:scrgbClr r="0" g="0" b="0"/>
        </a:effectRef>
        <a:fontRef idx="minor"/>
      </dsp:style>
    </dsp:sp>
    <dsp:sp modelId="{AA3F2649-9991-4770-B710-C8AC73D8C979}">
      <dsp:nvSpPr>
        <dsp:cNvPr id="0" name=""/>
        <dsp:cNvSpPr/>
      </dsp:nvSpPr>
      <dsp:spPr>
        <a:xfrm>
          <a:off x="3962921" y="1670264"/>
          <a:ext cx="0" cy="242947"/>
        </a:xfrm>
        <a:prstGeom prst="line">
          <a:avLst/>
        </a:prstGeom>
        <a:noFill/>
        <a:ln w="6350" cap="flat" cmpd="sng" algn="ctr">
          <a:solidFill>
            <a:schemeClr val="accent3">
              <a:hueOff val="631066"/>
              <a:satOff val="8253"/>
              <a:lumOff val="-10130"/>
              <a:alphaOff val="0"/>
            </a:schemeClr>
          </a:solidFill>
          <a:prstDash val="dash"/>
          <a:miter lim="800000"/>
        </a:ln>
        <a:effectLst/>
      </dsp:spPr>
      <dsp:style>
        <a:lnRef idx="1">
          <a:scrgbClr r="0" g="0" b="0"/>
        </a:lnRef>
        <a:fillRef idx="0">
          <a:scrgbClr r="0" g="0" b="0"/>
        </a:fillRef>
        <a:effectRef idx="0">
          <a:scrgbClr r="0" g="0" b="0"/>
        </a:effectRef>
        <a:fontRef idx="minor"/>
      </dsp:style>
    </dsp:sp>
    <dsp:sp modelId="{9DF6CACA-CC16-451E-B0C8-C482FB368211}">
      <dsp:nvSpPr>
        <dsp:cNvPr id="0" name=""/>
        <dsp:cNvSpPr/>
      </dsp:nvSpPr>
      <dsp:spPr>
        <a:xfrm>
          <a:off x="3932552" y="1913211"/>
          <a:ext cx="60736" cy="60736"/>
        </a:xfrm>
        <a:prstGeom prst="ellipse">
          <a:avLst/>
        </a:prstGeom>
        <a:solidFill>
          <a:schemeClr val="accent3">
            <a:hueOff val="757279"/>
            <a:satOff val="9903"/>
            <a:lumOff val="-1215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11:47:29.24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16102 11056 16383 0 0,'0'0'0'0'0,"3"0"0"0"0,5 0 0 0 0,5 0 0 0 0,5 0 0 0 0,2 0 0 0 0,0 0 0 0 0,0 0 0 0 0,0 0 0 0 0,-1 0 0 0 0,-1 0 0 0 0,-1 1 0 0 0,-1 0 0 0 0,-2 2 0 0 0,1-1 0 0 0,-2 1 0 0 0,0-1 0 0 0,-3-1 0 0 0,0 0 0 0 0,-2-1 0 0 0,0 0 0 0 0,-1 1 0 0 0,0-1 0 0 0,-1 2 0 0 0,0-1 0 0 0,0 0 0 0 0,-1 0 0 0 0,1-1 0 0 0,-1 2 0 0 0,2-1 0 0 0,1 0 0 0 0,-1 0 0 0 0,2 0 0 0 0,0-1 0 0 0,1 1 0 0 0,1-1 0 0 0,2 0 0 0 0,-1 0 0 0 0,-1 0 0 0 0,1 0 0 0 0,-1-1 0 0 0,0 1 0 0 0,-1 0 0 0 0,-1 0 0 0 0,1 0 0 0 0,1 0 0 0 0,1 0 0 0 0,0 0 0 0 0,0 0 0 0 0,0 0 0 0 0,-1 0 0 0 0,-1 0 0 0 0,1 0 0 0 0,0 0 0 0 0,1 0 0 0 0,1 0 0 0 0,0 0 0 0 0,0 0 0 0 0,-1 0 0 0 0,0 0 0 0 0,-1 0 0 0 0,0 0 0 0 0,0 0 0 0 0,1 0 0 0 0,0 0 0 0 0,1 0 0 0 0,-2 0 0 0 0,-1 0 0 0 0,0 0 0 0 0,-1 0 0 0 0,0-1 0 0 0,1 0 0 0 0,0-1 0 0 0,0 1 0 0 0,1 0 0 0 0,2 1 0 0 0,-2-1 0 0 0,-1 1 0 0 0,1 0 0 0 0,-1 0 0 0 0,0 0 0 0 0,-1 0 0 0 0,0 0 0 0 0,0 0 0 0 0,1 0 0 0 0,1 0 0 0 0,1 0 0 0 0,1 0 0 0 0,-1 0 0 0 0,1 0 0 0 0,-1 0 0 0 0,0 0 0 0 0,0 0 0 0 0,0 0 0 0 0,1 0 0 0 0,0 0 0 0 0,-1 0 0 0 0,0 0 0 0 0,-1 0 0 0 0,0 0 0 0 0,-1 0 0 0 0,0 0 0 0 0,-1 0 0 0 0,1 0 0 0 0,1 0 0 0 0,0 0 0 0 0,-1 0 0 0 0,0 0 0 0 0,1 0 0 0 0,-1 0 0 0 0,1 0 0 0 0,0 0 0 0 0,1 0 0 0 0,-1 0 0 0 0,-1 0 0 0 0,-1 0 0 0 0,-1 0 0 0 0,1 0 0 0 0,-1 0 0 0 0,0 0 0 0 0,0 0 0 0 0,0 0 0 0 0,-1 0 0 0 0,-1 0 0 0 0,-1 1 0 0 0,-2 0 0 0 0,0 0 0 0 0,-1 0 0 0 0,0 1 0 0 0,-1 0 0 0 0,0-1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11:47:29.24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20036 10916 16383 0 0,'1'0'0'0'0,"3"0"0"0"0,8 0 0 0 0,11 0 0 0 0,9 0 0 0 0,5 0 0 0 0,2 0 0 0 0,-2 0 0 0 0,-3 0 0 0 0,-4 1 0 0 0,-2 0 0 0 0,-4 1 0 0 0,-1-1 0 0 0,0 1 0 0 0,-2-2 0 0 0,-1 1 0 0 0,0-1 0 0 0,-1 0 0 0 0,-1 0 0 0 0,-1 0 0 0 0,-1 2 0 0 0,-1 0 0 0 0,0 1 0 0 0,-1 1 0 0 0,3 0 0 0 0,1 0 0 0 0,1 1 0 0 0,2-1 0 0 0,1-1 0 0 0,0 0 0 0 0,-2 0 0 0 0,-2-1 0 0 0,-1 1 0 0 0,-2-1 0 0 0,-2 0 0 0 0,-2 0 0 0 0,-3 0 0 0 0,-1 0 0 0 0,-2 1 0 0 0,0-1 0 0 0,-1 1 0 0 0,1 1 0 0 0,0-1 0 0 0,0 0 0 0 0,-1 0 0 0 0,-1 0 0 0 0,-1 0 0 0 0,-1 0 0 0 0,-1 1 0 0 0,0 0 0 0 0,0 0 0 0 0,0 1 0 0 0,0 1 0 0 0,0 2 0 0 0,0 2 0 0 0,-1 2 0 0 0,1-1 0 0 0,0-1 0 0 0,0 0 0 0 0,-2 1 0 0 0,0-3 0 0 0,0-1 0 0 0,-1-1 0 0 0,-1-3 0 0 0,0 0 0 0 0,-1 0 0 0 0,-4 1 0 0 0,-4 0 0 0 0,-4-1 0 0 0,-3 0 0 0 0,-5-1 0 0 0,-3-1 0 0 0,-4 0 0 0 0,-3-1 0 0 0,1 0 0 0 0,1 0 0 0 0,1 0 0 0 0,4 0 0 0 0,2 2 0 0 0,2-1 0 0 0,3 1 0 0 0,0-1 0 0 0,2-1 0 0 0,0 1 0 0 0,1-1 0 0 0,1 0 0 0 0,-1 0 0 0 0,0 0 0 0 0,-1 0 0 0 0,0 0 0 0 0,0 0 0 0 0,1 0 0 0 0,1 2 0 0 0,1-1 0 0 0,1 1 0 0 0,2-1 0 0 0,0-1 0 0 0,1 1 0 0 0,1 0 0 0 0,2 1 0 0 0,1-1 0 0 0,0 0 0 0 0,2 0 0 0 0,1-1 0 0 0,0 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11:47:29.24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9847 12944 0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11:47:29.24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13030 12900 0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11:47:29.24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13030 12900 0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17:22:48.30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16809 11788 16383 0 0,'1'0'0'0'0,"4"0"0"0"0,9 0 0 0 0,11 0 0 0 0,10 0 0 0 0,5 0 0 0 0,3 0 0 0 0,1 0 0 0 0,0 0 0 0 0,-1 0 0 0 0,1 0 0 0 0,1 0 0 0 0,-1 0 0 0 0,0 0 0 0 0,-2 0 0 0 0,-1 0 0 0 0,-2 0 0 0 0,-3 0 0 0 0,-4 0 0 0 0,-3 0 0 0 0,-4 0 0 0 0,-4 0 0 0 0,-3 0 0 0 0,-1 0 0 0 0,0 0 0 0 0,-1 0 0 0 0,0 0 0 0 0,0 0 0 0 0,1 0 0 0 0,2 0 0 0 0,-1 0 0 0 0,2 0 0 0 0,0 1 0 0 0,0 0 0 0 0,1 1 0 0 0,-1-1 0 0 0,0 0 0 0 0,0 0 0 0 0,0-1 0 0 0,0 0 0 0 0,0 1 0 0 0,1 0 0 0 0,0 1 0 0 0,0-1 0 0 0,0 0 0 0 0,-1 0 0 0 0,-1 1 0 0 0,-1 0 0 0 0,-1-1 0 0 0,-1 0 0 0 0,-1-1 0 0 0,0 1 0 0 0,-1-1 0 0 0,0 0 0 0 0,-4 0 0 0 0,-2 2 0 0 0,-3-1 0 0 0,1 0 0 0 0,1 0 0 0 0,2-1 0 0 0,1 1 0 0 0,2-1 0 0 0,-1 0 0 0 0,-1 0 0 0 0,-2 0 0 0 0,-2 0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17:22:48.30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20918 11816 16383 0 0,'2'0'0'0'0,"4"0"0"0"0,7 0 0 0 0,8 0 0 0 0,4 0 0 0 0,2 0 0 0 0,2 0 0 0 0,-1 0 0 0 0,-2 0 0 0 0,-3 0 0 0 0,-1 0 0 0 0,-2 0 0 0 0,-2 0 0 0 0,0 0 0 0 0,-2 0 0 0 0,-1 0 0 0 0,0 0 0 0 0,-1 0 0 0 0,1-2 0 0 0,-2 1 0 0 0,-1-1 0 0 0,0 1 0 0 0,-1 0 0 0 0,0-1 0 0 0,1 0 0 0 0,0 0 0 0 0,1 1 0 0 0,0-1 0 0 0,-1 0 0 0 0,-1 0 0 0 0,0 1 0 0 0,-1 1 0 0 0,0-1 0 0 0,-1 1 0 0 0,1 0 0 0 0,0 0 0 0 0,1 0 0 0 0,1 1 0 0 0,1-1 0 0 0,0 0 0 0 0,0 0 0 0 0,-1 0 0 0 0,0 0 0 0 0,-1-1 0 0 0,1 0 0 0 0,-2-1 0 0 0,-1 1 0 0 0,-1 0 0 0 0,-1 0 0 0 0,-1 1 0 0 0,-1-1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17:26:42.35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16809 11788 16383 0 0,'1'0'0'0'0,"4"0"0"0"0,9 0 0 0 0,11 0 0 0 0,10 0 0 0 0,5 0 0 0 0,3 0 0 0 0,1 0 0 0 0,0 0 0 0 0,-1 0 0 0 0,1 0 0 0 0,1 0 0 0 0,-1 0 0 0 0,0 0 0 0 0,-2 0 0 0 0,-1 0 0 0 0,-2 0 0 0 0,-3 0 0 0 0,-4 0 0 0 0,-3 0 0 0 0,-4 0 0 0 0,-4 0 0 0 0,-3 0 0 0 0,-1 0 0 0 0,0 0 0 0 0,-1 0 0 0 0,0 0 0 0 0,0 0 0 0 0,1 0 0 0 0,2 0 0 0 0,-1 0 0 0 0,2 0 0 0 0,0 1 0 0 0,0 0 0 0 0,1 1 0 0 0,-1-1 0 0 0,0 0 0 0 0,0 0 0 0 0,0-1 0 0 0,0 0 0 0 0,0 1 0 0 0,1 0 0 0 0,0 1 0 0 0,0-1 0 0 0,0 0 0 0 0,-1 0 0 0 0,-1 1 0 0 0,-1 0 0 0 0,-1-1 0 0 0,-1 0 0 0 0,-1-1 0 0 0,0 1 0 0 0,-1-1 0 0 0,0 0 0 0 0,-4 0 0 0 0,-2 2 0 0 0,-3-1 0 0 0,1 0 0 0 0,1 0 0 0 0,2-1 0 0 0,1 1 0 0 0,2-1 0 0 0,-1 0 0 0 0,-1 0 0 0 0,-2 0 0 0 0,-2 0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17:26:42.37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20918 11816 16383 0 0,'2'0'0'0'0,"4"0"0"0"0,7 0 0 0 0,8 0 0 0 0,4 0 0 0 0,2 0 0 0 0,2 0 0 0 0,-1 0 0 0 0,-2 0 0 0 0,-3 0 0 0 0,-1 0 0 0 0,-2 0 0 0 0,-2 0 0 0 0,0 0 0 0 0,-2 0 0 0 0,-1 0 0 0 0,0 0 0 0 0,-1 0 0 0 0,1-2 0 0 0,-2 1 0 0 0,-1-1 0 0 0,0 1 0 0 0,-1 0 0 0 0,0-1 0 0 0,1 0 0 0 0,0 0 0 0 0,1 1 0 0 0,0-1 0 0 0,-1 0 0 0 0,-1 0 0 0 0,0 1 0 0 0,-1 1 0 0 0,0-1 0 0 0,-1 1 0 0 0,1 0 0 0 0,0 0 0 0 0,1 0 0 0 0,1 1 0 0 0,1-1 0 0 0,0 0 0 0 0,0 0 0 0 0,-1 0 0 0 0,0 0 0 0 0,-1-1 0 0 0,1 0 0 0 0,-2-1 0 0 0,-1 1 0 0 0,-1 0 0 0 0,-1 0 0 0 0,-1 1 0 0 0,-1-1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86107867b0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86107867b0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86107867b0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86107867b0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86107867b0_4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86107867b0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86107867b0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86107867b0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86107867b0_4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86107867b0_4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86107867b0_4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86107867b0_4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23263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70679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60202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85007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7245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42963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06979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12959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08496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60315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64530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96105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11/8/2022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42586816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0.png"/><Relationship Id="rId2" Type="http://schemas.openxmlformats.org/officeDocument/2006/relationships/image" Target="../media/image14.jpeg"/><Relationship Id="rId1" Type="http://schemas.openxmlformats.org/officeDocument/2006/relationships/slideLayout" Target="../slideLayouts/slideLayout12.xml"/><Relationship Id="rId6" Type="http://schemas.openxmlformats.org/officeDocument/2006/relationships/customXml" Target="../ink/ink7.xml"/><Relationship Id="rId5" Type="http://schemas.openxmlformats.org/officeDocument/2006/relationships/image" Target="../media/image19.png"/><Relationship Id="rId4" Type="http://schemas.openxmlformats.org/officeDocument/2006/relationships/customXml" Target="../ink/ink6.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jpeg"/><Relationship Id="rId7" Type="http://schemas.openxmlformats.org/officeDocument/2006/relationships/customXml" Target="../ink/ink9.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customXml" Target="../ink/ink8.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01_0.xml"/><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customXml" Target="../ink/ink5.xml"/><Relationship Id="rId3" Type="http://schemas.microsoft.com/office/2018/10/relationships/comments" Target="../comments/modernComment_106_0.xml"/><Relationship Id="rId7" Type="http://schemas.openxmlformats.org/officeDocument/2006/relationships/image" Target="../media/image14.png"/><Relationship Id="rId12" Type="http://schemas.openxmlformats.org/officeDocument/2006/relationships/customXml" Target="../ink/ink4.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customXml" Target="../ink/ink1.xml"/><Relationship Id="rId11" Type="http://schemas.openxmlformats.org/officeDocument/2006/relationships/image" Target="../media/image16.png"/><Relationship Id="rId5" Type="http://schemas.openxmlformats.org/officeDocument/2006/relationships/image" Target="../media/image13.jpeg"/><Relationship Id="rId10" Type="http://schemas.openxmlformats.org/officeDocument/2006/relationships/customXml" Target="../ink/ink3.xml"/><Relationship Id="rId4" Type="http://schemas.openxmlformats.org/officeDocument/2006/relationships/image" Target="../media/image12.jpe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
        <p:cNvGrpSpPr/>
        <p:nvPr/>
      </p:nvGrpSpPr>
      <p:grpSpPr>
        <a:xfrm>
          <a:off x="0" y="0"/>
          <a:ext cx="0" cy="0"/>
          <a:chOff x="0" y="0"/>
          <a:chExt cx="0" cy="0"/>
        </a:xfrm>
      </p:grpSpPr>
      <p:sp useBgFill="1">
        <p:nvSpPr>
          <p:cNvPr id="69" name="Rectangle 71">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Triangle 7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2501900"/>
            <a:ext cx="2468880" cy="24003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467456"/>
            <a:ext cx="8178790" cy="4205911"/>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Google Shape;66;p13"/>
          <p:cNvSpPr txBox="1">
            <a:spLocks noGrp="1"/>
          </p:cNvSpPr>
          <p:nvPr>
            <p:ph type="ctrTitle"/>
          </p:nvPr>
        </p:nvSpPr>
        <p:spPr>
          <a:xfrm>
            <a:off x="976277" y="1019918"/>
            <a:ext cx="7189888" cy="1668793"/>
          </a:xfrm>
          <a:prstGeom prst="rect">
            <a:avLst/>
          </a:prstGeom>
        </p:spPr>
        <p:txBody>
          <a:bodyPr spcFirstLastPara="1" vert="horz" lIns="91425" tIns="91425" rIns="91425" bIns="91425" rtlCol="0" anchor="b" anchorCtr="0">
            <a:noAutofit/>
          </a:bodyPr>
          <a:lstStyle/>
          <a:p>
            <a:pPr>
              <a:spcBef>
                <a:spcPts val="0"/>
              </a:spcBef>
            </a:pPr>
            <a:r>
              <a:rPr lang="en" sz="4900" b="1">
                <a:latin typeface="Calibri"/>
                <a:cs typeface="Calibri"/>
              </a:rPr>
              <a:t>Sales Forecasting for</a:t>
            </a:r>
            <a:br>
              <a:rPr lang="en" sz="4900" b="1">
                <a:latin typeface="Calibri"/>
                <a:cs typeface="Calibri"/>
              </a:rPr>
            </a:br>
            <a:r>
              <a:rPr lang="en" sz="4900" b="1">
                <a:latin typeface="Calibri"/>
                <a:cs typeface="Calibri"/>
              </a:rPr>
              <a:t>Grocery Store, Favorita</a:t>
            </a:r>
            <a:br>
              <a:rPr lang="en" sz="4900">
                <a:latin typeface="Rockwell"/>
              </a:rPr>
            </a:br>
            <a:r>
              <a:rPr lang="en" sz="3600">
                <a:latin typeface="Calibri"/>
                <a:cs typeface="Calibri"/>
              </a:rPr>
              <a:t>Marketing Analytics - Fall’22</a:t>
            </a:r>
            <a:endParaRPr lang="en-US" sz="3600">
              <a:latin typeface="Calibri"/>
              <a:cs typeface="Calibri"/>
            </a:endParaRPr>
          </a:p>
        </p:txBody>
      </p:sp>
      <p:sp>
        <p:nvSpPr>
          <p:cNvPr id="67" name="Google Shape;67;p13"/>
          <p:cNvSpPr txBox="1">
            <a:spLocks noGrp="1"/>
          </p:cNvSpPr>
          <p:nvPr>
            <p:ph type="subTitle" idx="1"/>
          </p:nvPr>
        </p:nvSpPr>
        <p:spPr>
          <a:xfrm>
            <a:off x="481207" y="3237363"/>
            <a:ext cx="5737650" cy="1661415"/>
          </a:xfrm>
          <a:prstGeom prst="rect">
            <a:avLst/>
          </a:prstGeom>
        </p:spPr>
        <p:txBody>
          <a:bodyPr spcFirstLastPara="1" vert="horz" lIns="91425" tIns="91425" rIns="91425" bIns="91425" rtlCol="0" anchor="t" anchorCtr="0">
            <a:normAutofit fontScale="92500" lnSpcReduction="10000"/>
          </a:bodyPr>
          <a:lstStyle/>
          <a:p>
            <a:pPr algn="l">
              <a:spcBef>
                <a:spcPts val="0"/>
              </a:spcBef>
              <a:spcAft>
                <a:spcPts val="600"/>
              </a:spcAft>
            </a:pPr>
            <a:r>
              <a:rPr lang="en-US" sz="1400" b="1">
                <a:latin typeface="Calibri"/>
                <a:cs typeface="Angsana New"/>
              </a:rPr>
              <a:t>Group M </a:t>
            </a:r>
          </a:p>
          <a:p>
            <a:pPr algn="l">
              <a:spcBef>
                <a:spcPts val="0"/>
              </a:spcBef>
              <a:spcAft>
                <a:spcPts val="600"/>
              </a:spcAft>
            </a:pPr>
            <a:r>
              <a:rPr lang="en-US" sz="1400">
                <a:latin typeface="Calibri"/>
                <a:cs typeface="Angsana New"/>
              </a:rPr>
              <a:t>Anudeep </a:t>
            </a:r>
            <a:r>
              <a:rPr lang="en-US" sz="1400" err="1">
                <a:latin typeface="Calibri"/>
                <a:cs typeface="Angsana New"/>
              </a:rPr>
              <a:t>Akkana</a:t>
            </a:r>
            <a:r>
              <a:rPr lang="en-US" sz="1400">
                <a:latin typeface="Calibri"/>
                <a:cs typeface="Angsana New"/>
              </a:rPr>
              <a:t> (aa92799)</a:t>
            </a:r>
          </a:p>
          <a:p>
            <a:pPr algn="l">
              <a:spcBef>
                <a:spcPts val="0"/>
              </a:spcBef>
              <a:spcAft>
                <a:spcPts val="600"/>
              </a:spcAft>
            </a:pPr>
            <a:r>
              <a:rPr lang="en-US" sz="1400">
                <a:latin typeface="Calibri"/>
                <a:cs typeface="Angsana New"/>
              </a:rPr>
              <a:t>Muskan Agarwal (ma64547)</a:t>
            </a:r>
            <a:endParaRPr lang="en-US"/>
          </a:p>
          <a:p>
            <a:pPr algn="l">
              <a:spcBef>
                <a:spcPts val="0"/>
              </a:spcBef>
              <a:spcAft>
                <a:spcPts val="600"/>
              </a:spcAft>
            </a:pPr>
            <a:r>
              <a:rPr lang="en-US" sz="1400">
                <a:latin typeface="Calibri"/>
                <a:cs typeface="Angsana New"/>
              </a:rPr>
              <a:t>Tanvi Dalal (TRD878)</a:t>
            </a:r>
            <a:endParaRPr lang="en-US" sz="4250">
              <a:latin typeface="Calibri"/>
              <a:cs typeface="Calibri"/>
            </a:endParaRPr>
          </a:p>
          <a:p>
            <a:pPr algn="l">
              <a:spcBef>
                <a:spcPts val="0"/>
              </a:spcBef>
              <a:spcAft>
                <a:spcPts val="600"/>
              </a:spcAft>
            </a:pPr>
            <a:r>
              <a:rPr lang="en-US" sz="1400">
                <a:latin typeface="Calibri"/>
                <a:cs typeface="Angsana New"/>
              </a:rPr>
              <a:t>Sreekar Lanka (SL54387)</a:t>
            </a:r>
            <a:endParaRPr lang="en-US" sz="4250">
              <a:latin typeface="Calibri"/>
              <a:cs typeface="Calibri"/>
            </a:endParaRPr>
          </a:p>
          <a:p>
            <a:pPr algn="l">
              <a:spcBef>
                <a:spcPts val="0"/>
              </a:spcBef>
              <a:spcAft>
                <a:spcPts val="600"/>
              </a:spcAft>
            </a:pPr>
            <a:r>
              <a:rPr lang="en-US" sz="1400">
                <a:latin typeface="Calibri"/>
                <a:cs typeface="Angsana New"/>
              </a:rPr>
              <a:t>Prathmesh </a:t>
            </a:r>
            <a:r>
              <a:rPr lang="en-US" sz="1400" err="1">
                <a:latin typeface="Calibri"/>
                <a:cs typeface="Angsana New"/>
              </a:rPr>
              <a:t>Savale</a:t>
            </a:r>
            <a:r>
              <a:rPr lang="en-US" sz="1400">
                <a:latin typeface="Calibri"/>
                <a:cs typeface="Angsana New"/>
              </a:rPr>
              <a:t> (ps33296)</a:t>
            </a:r>
            <a:endParaRPr lang="en-US" sz="4250">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descr="Chart, box and whisker chart&#10;&#10;Description automatically generated">
            <a:extLst>
              <a:ext uri="{FF2B5EF4-FFF2-40B4-BE49-F238E27FC236}">
                <a16:creationId xmlns:a16="http://schemas.microsoft.com/office/drawing/2014/main" id="{79C7675A-DA47-05C7-AF9C-254ABA87BD04}"/>
              </a:ext>
            </a:extLst>
          </p:cNvPr>
          <p:cNvPicPr>
            <a:picLocks noChangeAspect="1"/>
          </p:cNvPicPr>
          <p:nvPr/>
        </p:nvPicPr>
        <p:blipFill>
          <a:blip r:embed="rId2"/>
          <a:stretch>
            <a:fillRect/>
          </a:stretch>
        </p:blipFill>
        <p:spPr>
          <a:xfrm>
            <a:off x="532003" y="1057575"/>
            <a:ext cx="3816425" cy="3221047"/>
          </a:xfrm>
          <a:prstGeom prst="rect">
            <a:avLst/>
          </a:prstGeom>
          <a:ln>
            <a:solidFill>
              <a:schemeClr val="tx1"/>
            </a:solidFill>
          </a:ln>
        </p:spPr>
      </p:pic>
      <p:pic>
        <p:nvPicPr>
          <p:cNvPr id="19" name="Picture 9" descr="Table&#10;&#10;Description automatically generated">
            <a:extLst>
              <a:ext uri="{FF2B5EF4-FFF2-40B4-BE49-F238E27FC236}">
                <a16:creationId xmlns:a16="http://schemas.microsoft.com/office/drawing/2014/main" id="{F9B671CA-3F74-95B5-DCE4-C9138312F32A}"/>
              </a:ext>
            </a:extLst>
          </p:cNvPr>
          <p:cNvPicPr>
            <a:picLocks noChangeAspect="1"/>
          </p:cNvPicPr>
          <p:nvPr/>
        </p:nvPicPr>
        <p:blipFill>
          <a:blip r:embed="rId3"/>
          <a:stretch>
            <a:fillRect/>
          </a:stretch>
        </p:blipFill>
        <p:spPr>
          <a:xfrm>
            <a:off x="4516416" y="1057270"/>
            <a:ext cx="3875389" cy="3225810"/>
          </a:xfrm>
          <a:prstGeom prst="rect">
            <a:avLst/>
          </a:prstGeom>
          <a:ln>
            <a:solidFill>
              <a:schemeClr val="tx1"/>
            </a:solidFill>
          </a:ln>
        </p:spPr>
      </p:pic>
      <p:sp>
        <p:nvSpPr>
          <p:cNvPr id="7" name="Google Shape;104;p19">
            <a:extLst>
              <a:ext uri="{FF2B5EF4-FFF2-40B4-BE49-F238E27FC236}">
                <a16:creationId xmlns:a16="http://schemas.microsoft.com/office/drawing/2014/main" id="{3DA4F23D-7231-569A-89FD-15AEEA7F0F15}"/>
              </a:ext>
            </a:extLst>
          </p:cNvPr>
          <p:cNvSpPr txBox="1">
            <a:spLocks/>
          </p:cNvSpPr>
          <p:nvPr/>
        </p:nvSpPr>
        <p:spPr>
          <a:xfrm>
            <a:off x="254550" y="3996336"/>
            <a:ext cx="8520600" cy="919985"/>
          </a:xfrm>
          <a:prstGeom prst="rect">
            <a:avLst/>
          </a:prstGeom>
        </p:spPr>
        <p:txBody>
          <a:bodyPr spcFirstLastPara="1" vert="horz" wrap="square" lIns="91425" tIns="91425" rIns="91425" bIns="91425" rtlCol="0" anchor="t" anchorCtr="0">
            <a:noAutofit/>
          </a:bodyPr>
          <a:lstStyle>
            <a:lvl1pPr marL="457200" lvl="0" indent="-342900"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914400" lvl="1" indent="-317500"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00" lvl="2" indent="-317500"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00" lvl="3" indent="-317500"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00" lvl="4" indent="-317500"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00" lvl="5" indent="-317500"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00" lvl="6" indent="-317500"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00" lvl="7" indent="-317500"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800" lvl="8" indent="-317500"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ClrTx/>
              <a:buFont typeface="Arial" panose="020B0604020202020204" pitchFamily="34" charset="0"/>
              <a:buNone/>
            </a:pPr>
            <a:endParaRPr lang="en-US" sz="2400">
              <a:cs typeface="Calibri"/>
            </a:endParaRPr>
          </a:p>
          <a:p>
            <a:pPr marL="0" indent="0">
              <a:spcAft>
                <a:spcPts val="1200"/>
              </a:spcAft>
              <a:buClrTx/>
              <a:buFont typeface="Arial" panose="020B0604020202020204" pitchFamily="34" charset="0"/>
              <a:buNone/>
            </a:pPr>
            <a:endParaRPr lang="en-US">
              <a:ea typeface="+mn-lt"/>
              <a:cs typeface="+mn-lt"/>
            </a:endParaRPr>
          </a:p>
        </p:txBody>
      </p:sp>
      <p:sp>
        <p:nvSpPr>
          <p:cNvPr id="9" name="TextBox 8">
            <a:extLst>
              <a:ext uri="{FF2B5EF4-FFF2-40B4-BE49-F238E27FC236}">
                <a16:creationId xmlns:a16="http://schemas.microsoft.com/office/drawing/2014/main" id="{524D6A82-37AC-A754-A3E7-24D5B94C4D49}"/>
              </a:ext>
            </a:extLst>
          </p:cNvPr>
          <p:cNvSpPr txBox="1"/>
          <p:nvPr/>
        </p:nvSpPr>
        <p:spPr>
          <a:xfrm>
            <a:off x="1650216" y="891756"/>
            <a:ext cx="175091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a:latin typeface="Calibri"/>
            </a:endParaRPr>
          </a:p>
        </p:txBody>
      </p:sp>
      <p:sp>
        <p:nvSpPr>
          <p:cNvPr id="4" name="Title 1">
            <a:extLst>
              <a:ext uri="{FF2B5EF4-FFF2-40B4-BE49-F238E27FC236}">
                <a16:creationId xmlns:a16="http://schemas.microsoft.com/office/drawing/2014/main" id="{7B085488-DB4E-00F9-3E33-9F1BF4604554}"/>
              </a:ext>
            </a:extLst>
          </p:cNvPr>
          <p:cNvSpPr txBox="1">
            <a:spLocks/>
          </p:cNvSpPr>
          <p:nvPr/>
        </p:nvSpPr>
        <p:spPr>
          <a:xfrm>
            <a:off x="472" y="592"/>
            <a:ext cx="8510154" cy="994172"/>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3600"/>
              <a:buNone/>
              <a:defRPr sz="44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 sz="3200" b="1">
                <a:latin typeface="Calibri"/>
                <a:cs typeface="Calibri Light"/>
              </a:rPr>
              <a:t>Impact of external factors on sales</a:t>
            </a:r>
            <a:r>
              <a:rPr lang="en" sz="3200">
                <a:latin typeface="Calibri"/>
                <a:cs typeface="Calibri Light"/>
              </a:rPr>
              <a:t>  - </a:t>
            </a:r>
            <a:endParaRPr lang="en" sz="2000">
              <a:latin typeface="Calibri"/>
              <a:cs typeface="Calibri Light"/>
            </a:endParaRPr>
          </a:p>
        </p:txBody>
      </p:sp>
      <p:sp>
        <p:nvSpPr>
          <p:cNvPr id="14" name="TextBox 13">
            <a:extLst>
              <a:ext uri="{FF2B5EF4-FFF2-40B4-BE49-F238E27FC236}">
                <a16:creationId xmlns:a16="http://schemas.microsoft.com/office/drawing/2014/main" id="{7EB1FA24-194A-3F41-7363-95B9E1D17B74}"/>
              </a:ext>
            </a:extLst>
          </p:cNvPr>
          <p:cNvSpPr txBox="1"/>
          <p:nvPr/>
        </p:nvSpPr>
        <p:spPr>
          <a:xfrm>
            <a:off x="6256904" y="66123"/>
            <a:ext cx="2182090" cy="584775"/>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latin typeface="Calibri"/>
              </a:rPr>
              <a:t>Promotions</a:t>
            </a:r>
          </a:p>
        </p:txBody>
      </p:sp>
      <p:sp>
        <p:nvSpPr>
          <p:cNvPr id="16" name="Google Shape;104;p19">
            <a:extLst>
              <a:ext uri="{FF2B5EF4-FFF2-40B4-BE49-F238E27FC236}">
                <a16:creationId xmlns:a16="http://schemas.microsoft.com/office/drawing/2014/main" id="{15E3C08E-C142-4B42-A514-20B665E9D4EB}"/>
              </a:ext>
            </a:extLst>
          </p:cNvPr>
          <p:cNvSpPr txBox="1">
            <a:spLocks noGrp="1"/>
          </p:cNvSpPr>
          <p:nvPr>
            <p:ph type="body" idx="1"/>
          </p:nvPr>
        </p:nvSpPr>
        <p:spPr>
          <a:xfrm>
            <a:off x="306505" y="4285802"/>
            <a:ext cx="7501556" cy="786380"/>
          </a:xfrm>
          <a:prstGeom prst="rect">
            <a:avLst/>
          </a:prstGeom>
        </p:spPr>
        <p:txBody>
          <a:bodyPr spcFirstLastPara="1" vert="horz" wrap="square" lIns="91425" tIns="91425" rIns="91425" bIns="91425" rtlCol="0" anchor="t" anchorCtr="0">
            <a:noAutofit/>
          </a:bodyPr>
          <a:lstStyle/>
          <a:p>
            <a:pPr marL="0" indent="0">
              <a:spcAft>
                <a:spcPts val="1200"/>
              </a:spcAft>
              <a:buNone/>
            </a:pPr>
            <a:r>
              <a:rPr lang="en-US" sz="1600">
                <a:cs typeface="Calibri"/>
              </a:rPr>
              <a:t>Promotions have a positive impact on sales  </a:t>
            </a:r>
            <a:endParaRPr lang="en-US">
              <a:cs typeface="Calibri"/>
            </a:endParaRPr>
          </a:p>
          <a:p>
            <a:pPr marL="0" indent="0">
              <a:spcAft>
                <a:spcPts val="1200"/>
              </a:spcAft>
              <a:buNone/>
            </a:pPr>
            <a:r>
              <a:rPr lang="en-US" sz="1600">
                <a:cs typeface="Calibri"/>
              </a:rPr>
              <a:t>The sales go up by 647K at an overall level if it is a promotion day given all else constant</a:t>
            </a:r>
            <a:endParaRPr lang="en-US">
              <a:cs typeface="Calibri"/>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B5FDB5D-DF59-D2C9-054F-5B2A10445821}"/>
                  </a:ext>
                </a:extLst>
              </p14:cNvPr>
              <p14:cNvContentPartPr/>
              <p14:nvPr/>
            </p14:nvContentPartPr>
            <p14:xfrm>
              <a:off x="4823205" y="4074616"/>
              <a:ext cx="512740" cy="9533"/>
            </p14:xfrm>
          </p:contentPart>
        </mc:Choice>
        <mc:Fallback xmlns="">
          <p:pic>
            <p:nvPicPr>
              <p:cNvPr id="2" name="Ink 1">
                <a:extLst>
                  <a:ext uri="{FF2B5EF4-FFF2-40B4-BE49-F238E27FC236}">
                    <a16:creationId xmlns:a16="http://schemas.microsoft.com/office/drawing/2014/main" id="{FB5FDB5D-DF59-D2C9-054F-5B2A10445821}"/>
                  </a:ext>
                </a:extLst>
              </p:cNvPr>
              <p:cNvPicPr/>
              <p:nvPr/>
            </p:nvPicPr>
            <p:blipFill>
              <a:blip r:embed="rId5"/>
              <a:stretch>
                <a:fillRect/>
              </a:stretch>
            </p:blipFill>
            <p:spPr>
              <a:xfrm>
                <a:off x="4769270" y="3972477"/>
                <a:ext cx="620250" cy="21347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247F04A-5150-7340-B1D7-ADB5DD944A32}"/>
                  </a:ext>
                </a:extLst>
              </p14:cNvPr>
              <p14:cNvContentPartPr/>
              <p14:nvPr/>
            </p14:nvContentPartPr>
            <p14:xfrm>
              <a:off x="6205029" y="4062148"/>
              <a:ext cx="251487" cy="10124"/>
            </p14:xfrm>
          </p:contentPart>
        </mc:Choice>
        <mc:Fallback xmlns="">
          <p:pic>
            <p:nvPicPr>
              <p:cNvPr id="5" name="Ink 4">
                <a:extLst>
                  <a:ext uri="{FF2B5EF4-FFF2-40B4-BE49-F238E27FC236}">
                    <a16:creationId xmlns:a16="http://schemas.microsoft.com/office/drawing/2014/main" id="{4247F04A-5150-7340-B1D7-ADB5DD944A32}"/>
                  </a:ext>
                </a:extLst>
              </p:cNvPr>
              <p:cNvPicPr/>
              <p:nvPr/>
            </p:nvPicPr>
            <p:blipFill>
              <a:blip r:embed="rId7"/>
              <a:stretch>
                <a:fillRect/>
              </a:stretch>
            </p:blipFill>
            <p:spPr>
              <a:xfrm>
                <a:off x="6151139" y="3960908"/>
                <a:ext cx="358908" cy="212267"/>
              </a:xfrm>
              <a:prstGeom prst="rect">
                <a:avLst/>
              </a:prstGeom>
            </p:spPr>
          </p:pic>
        </mc:Fallback>
      </mc:AlternateContent>
    </p:spTree>
    <p:extLst>
      <p:ext uri="{BB962C8B-B14F-4D97-AF65-F5344CB8AC3E}">
        <p14:creationId xmlns:p14="http://schemas.microsoft.com/office/powerpoint/2010/main" val="730648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histogram&#10;&#10;Description automatically generated">
            <a:extLst>
              <a:ext uri="{FF2B5EF4-FFF2-40B4-BE49-F238E27FC236}">
                <a16:creationId xmlns:a16="http://schemas.microsoft.com/office/drawing/2014/main" id="{F0DB2EDE-06F4-BC38-2017-08888BE2D342}"/>
              </a:ext>
            </a:extLst>
          </p:cNvPr>
          <p:cNvPicPr>
            <a:picLocks noGrp="1" noChangeAspect="1"/>
          </p:cNvPicPr>
          <p:nvPr>
            <p:ph idx="1"/>
          </p:nvPr>
        </p:nvPicPr>
        <p:blipFill>
          <a:blip r:embed="rId2"/>
          <a:stretch>
            <a:fillRect/>
          </a:stretch>
        </p:blipFill>
        <p:spPr>
          <a:xfrm>
            <a:off x="204163" y="742097"/>
            <a:ext cx="5373841" cy="1665319"/>
          </a:xfrm>
          <a:ln>
            <a:solidFill>
              <a:schemeClr val="tx1"/>
            </a:solidFill>
          </a:ln>
        </p:spPr>
      </p:pic>
      <p:sp>
        <p:nvSpPr>
          <p:cNvPr id="5" name="TextBox 4">
            <a:extLst>
              <a:ext uri="{FF2B5EF4-FFF2-40B4-BE49-F238E27FC236}">
                <a16:creationId xmlns:a16="http://schemas.microsoft.com/office/drawing/2014/main" id="{FE0CDF23-9114-89A3-BE26-10DF3813ABD8}"/>
              </a:ext>
            </a:extLst>
          </p:cNvPr>
          <p:cNvSpPr txBox="1"/>
          <p:nvPr/>
        </p:nvSpPr>
        <p:spPr>
          <a:xfrm>
            <a:off x="237164" y="4525797"/>
            <a:ext cx="861206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kern="1200">
                <a:solidFill>
                  <a:schemeClr val="tx1"/>
                </a:solidFill>
                <a:latin typeface="+mn-lt"/>
                <a:ea typeface="+mn-ea"/>
                <a:cs typeface="Calibri"/>
              </a:rPr>
              <a:t>There is a strong negative correlation between sales and oil prices</a:t>
            </a:r>
          </a:p>
        </p:txBody>
      </p:sp>
      <p:sp>
        <p:nvSpPr>
          <p:cNvPr id="9" name="Google Shape;103;p19">
            <a:extLst>
              <a:ext uri="{FF2B5EF4-FFF2-40B4-BE49-F238E27FC236}">
                <a16:creationId xmlns:a16="http://schemas.microsoft.com/office/drawing/2014/main" id="{DAE2E395-E34F-1AF1-4044-08D0B63A3C10}"/>
              </a:ext>
            </a:extLst>
          </p:cNvPr>
          <p:cNvSpPr txBox="1">
            <a:spLocks/>
          </p:cNvSpPr>
          <p:nvPr/>
        </p:nvSpPr>
        <p:spPr>
          <a:xfrm>
            <a:off x="-28366" y="32877"/>
            <a:ext cx="8520600" cy="707400"/>
          </a:xfrm>
          <a:prstGeom prst="rect">
            <a:avLst/>
          </a:prstGeom>
        </p:spPr>
        <p:txBody>
          <a:bodyPr spcFirstLastPara="1" vert="horz" wrap="square" lIns="91425" tIns="91425" rIns="91425" bIns="91425" rtlCol="0" anchor="t"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Tx/>
              <a:buFontTx/>
            </a:pPr>
            <a:r>
              <a:rPr lang="en" sz="3200" b="1">
                <a:latin typeface="Calibri"/>
                <a:cs typeface="Calibri Light"/>
              </a:rPr>
              <a:t>Impact of external factors on sales - </a:t>
            </a:r>
            <a:endParaRPr lang="en" sz="3200">
              <a:latin typeface="Calibri"/>
              <a:cs typeface="Calibri Light"/>
            </a:endParaRPr>
          </a:p>
        </p:txBody>
      </p:sp>
      <p:pic>
        <p:nvPicPr>
          <p:cNvPr id="2" name="Picture 2" descr="Chart, scatter chart&#10;&#10;Description automatically generated">
            <a:extLst>
              <a:ext uri="{FF2B5EF4-FFF2-40B4-BE49-F238E27FC236}">
                <a16:creationId xmlns:a16="http://schemas.microsoft.com/office/drawing/2014/main" id="{4B7B8974-CE0B-DEF3-53E3-817198208C03}"/>
              </a:ext>
            </a:extLst>
          </p:cNvPr>
          <p:cNvPicPr>
            <a:picLocks noChangeAspect="1"/>
          </p:cNvPicPr>
          <p:nvPr/>
        </p:nvPicPr>
        <p:blipFill rotWithShape="1">
          <a:blip r:embed="rId3"/>
          <a:srcRect l="37" t="4268" r="-153" b="-440"/>
          <a:stretch/>
        </p:blipFill>
        <p:spPr>
          <a:xfrm>
            <a:off x="203186" y="2476088"/>
            <a:ext cx="5367723" cy="1919789"/>
          </a:xfrm>
          <a:prstGeom prst="rect">
            <a:avLst/>
          </a:prstGeom>
          <a:ln>
            <a:solidFill>
              <a:schemeClr val="tx1"/>
            </a:solidFill>
          </a:ln>
        </p:spPr>
      </p:pic>
      <p:sp>
        <p:nvSpPr>
          <p:cNvPr id="6" name="TextBox 5">
            <a:extLst>
              <a:ext uri="{FF2B5EF4-FFF2-40B4-BE49-F238E27FC236}">
                <a16:creationId xmlns:a16="http://schemas.microsoft.com/office/drawing/2014/main" id="{38E55262-ECFD-B005-7361-3D323981E778}"/>
              </a:ext>
            </a:extLst>
          </p:cNvPr>
          <p:cNvSpPr txBox="1"/>
          <p:nvPr/>
        </p:nvSpPr>
        <p:spPr>
          <a:xfrm>
            <a:off x="5995573" y="66877"/>
            <a:ext cx="1322479" cy="584775"/>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Calibri"/>
              </a:rPr>
              <a:t>Oil</a:t>
            </a:r>
          </a:p>
        </p:txBody>
      </p:sp>
      <p:pic>
        <p:nvPicPr>
          <p:cNvPr id="3" name="Picture 6" descr="Table&#10;&#10;Description automatically generated">
            <a:extLst>
              <a:ext uri="{FF2B5EF4-FFF2-40B4-BE49-F238E27FC236}">
                <a16:creationId xmlns:a16="http://schemas.microsoft.com/office/drawing/2014/main" id="{FCC9F02D-805C-31C6-C5CF-2B4B6F6B3C65}"/>
              </a:ext>
            </a:extLst>
          </p:cNvPr>
          <p:cNvPicPr>
            <a:picLocks noChangeAspect="1"/>
          </p:cNvPicPr>
          <p:nvPr/>
        </p:nvPicPr>
        <p:blipFill rotWithShape="1">
          <a:blip r:embed="rId4"/>
          <a:srcRect t="53" r="-208" b="28073"/>
          <a:stretch/>
        </p:blipFill>
        <p:spPr>
          <a:xfrm>
            <a:off x="5711352" y="1229622"/>
            <a:ext cx="2998555" cy="2876143"/>
          </a:xfrm>
          <a:prstGeom prst="rect">
            <a:avLst/>
          </a:prstGeom>
          <a:ln>
            <a:solidFill>
              <a:schemeClr val="tx1"/>
            </a:solidFill>
          </a:ln>
        </p:spPr>
      </p:pic>
      <p:sp>
        <p:nvSpPr>
          <p:cNvPr id="8" name="TextBox 7">
            <a:extLst>
              <a:ext uri="{FF2B5EF4-FFF2-40B4-BE49-F238E27FC236}">
                <a16:creationId xmlns:a16="http://schemas.microsoft.com/office/drawing/2014/main" id="{1E578C1E-3258-16A6-1AE3-A64C4440F38C}"/>
              </a:ext>
            </a:extLst>
          </p:cNvPr>
          <p:cNvSpPr txBox="1"/>
          <p:nvPr/>
        </p:nvSpPr>
        <p:spPr>
          <a:xfrm>
            <a:off x="2322479" y="2474471"/>
            <a:ext cx="2029227" cy="25391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Oil Prices vs. Sales – line fit</a:t>
            </a:r>
            <a:endParaRPr lang="en-US"/>
          </a:p>
        </p:txBody>
      </p:sp>
      <p:sp>
        <p:nvSpPr>
          <p:cNvPr id="10" name="TextBox 9">
            <a:extLst>
              <a:ext uri="{FF2B5EF4-FFF2-40B4-BE49-F238E27FC236}">
                <a16:creationId xmlns:a16="http://schemas.microsoft.com/office/drawing/2014/main" id="{70FE04C2-764E-E113-A9EA-0AC2ED877870}"/>
              </a:ext>
            </a:extLst>
          </p:cNvPr>
          <p:cNvSpPr txBox="1"/>
          <p:nvPr/>
        </p:nvSpPr>
        <p:spPr>
          <a:xfrm>
            <a:off x="2322478" y="741731"/>
            <a:ext cx="2029227" cy="25391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Change in oil prices and sales</a:t>
            </a:r>
            <a:endParaRPr lang="en-US"/>
          </a:p>
        </p:txBody>
      </p:sp>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139A7C03-A1F4-D0E3-5A31-F813A79BE69F}"/>
                  </a:ext>
                </a:extLst>
              </p14:cNvPr>
              <p14:cNvContentPartPr/>
              <p14:nvPr/>
            </p14:nvContentPartPr>
            <p14:xfrm>
              <a:off x="6154678" y="3922621"/>
              <a:ext cx="512740" cy="9533"/>
            </p14:xfrm>
          </p:contentPart>
        </mc:Choice>
        <mc:Fallback xmlns="">
          <p:pic>
            <p:nvPicPr>
              <p:cNvPr id="12" name="Ink 11">
                <a:extLst>
                  <a:ext uri="{FF2B5EF4-FFF2-40B4-BE49-F238E27FC236}">
                    <a16:creationId xmlns:a16="http://schemas.microsoft.com/office/drawing/2014/main" id="{139A7C03-A1F4-D0E3-5A31-F813A79BE69F}"/>
                  </a:ext>
                </a:extLst>
              </p:cNvPr>
              <p:cNvPicPr/>
              <p:nvPr/>
            </p:nvPicPr>
            <p:blipFill>
              <a:blip r:embed="rId6"/>
              <a:stretch>
                <a:fillRect/>
              </a:stretch>
            </p:blipFill>
            <p:spPr>
              <a:xfrm>
                <a:off x="6100743" y="3820482"/>
                <a:ext cx="620250" cy="21347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1BD1FF85-6F3A-CFB5-A00C-0F50FF053E95}"/>
                  </a:ext>
                </a:extLst>
              </p14:cNvPr>
              <p14:cNvContentPartPr/>
              <p14:nvPr/>
            </p14:nvContentPartPr>
            <p14:xfrm>
              <a:off x="7445305" y="3910153"/>
              <a:ext cx="251487" cy="10124"/>
            </p14:xfrm>
          </p:contentPart>
        </mc:Choice>
        <mc:Fallback xmlns="">
          <p:pic>
            <p:nvPicPr>
              <p:cNvPr id="14" name="Ink 13">
                <a:extLst>
                  <a:ext uri="{FF2B5EF4-FFF2-40B4-BE49-F238E27FC236}">
                    <a16:creationId xmlns:a16="http://schemas.microsoft.com/office/drawing/2014/main" id="{1BD1FF85-6F3A-CFB5-A00C-0F50FF053E95}"/>
                  </a:ext>
                </a:extLst>
              </p:cNvPr>
              <p:cNvPicPr/>
              <p:nvPr/>
            </p:nvPicPr>
            <p:blipFill>
              <a:blip r:embed="rId8"/>
              <a:stretch>
                <a:fillRect/>
              </a:stretch>
            </p:blipFill>
            <p:spPr>
              <a:xfrm>
                <a:off x="7391415" y="3808913"/>
                <a:ext cx="358908" cy="212267"/>
              </a:xfrm>
              <a:prstGeom prst="rect">
                <a:avLst/>
              </a:prstGeom>
            </p:spPr>
          </p:pic>
        </mc:Fallback>
      </mc:AlternateContent>
    </p:spTree>
    <p:extLst>
      <p:ext uri="{BB962C8B-B14F-4D97-AF65-F5344CB8AC3E}">
        <p14:creationId xmlns:p14="http://schemas.microsoft.com/office/powerpoint/2010/main" val="3979332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61">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3" name="Rectangle 63">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Shape 65">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542359" y="0"/>
            <a:ext cx="3601641" cy="51435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a:solidFill>
                <a:schemeClr val="tx1"/>
              </a:solidFill>
            </a:endParaRPr>
          </a:p>
        </p:txBody>
      </p:sp>
      <p:sp>
        <p:nvSpPr>
          <p:cNvPr id="95" name="Freeform: Shape 67">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85184" cy="51435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imeline&#10;&#10;Description automatically generated">
            <a:extLst>
              <a:ext uri="{FF2B5EF4-FFF2-40B4-BE49-F238E27FC236}">
                <a16:creationId xmlns:a16="http://schemas.microsoft.com/office/drawing/2014/main" id="{D7D022A0-71B1-FDA6-CA14-D29077FB041B}"/>
              </a:ext>
            </a:extLst>
          </p:cNvPr>
          <p:cNvPicPr>
            <a:picLocks noChangeAspect="1"/>
          </p:cNvPicPr>
          <p:nvPr/>
        </p:nvPicPr>
        <p:blipFill>
          <a:blip r:embed="rId2"/>
          <a:stretch>
            <a:fillRect/>
          </a:stretch>
        </p:blipFill>
        <p:spPr>
          <a:xfrm>
            <a:off x="144826" y="579457"/>
            <a:ext cx="6863961" cy="4325508"/>
          </a:xfrm>
          <a:prstGeom prst="rect">
            <a:avLst/>
          </a:prstGeom>
        </p:spPr>
      </p:pic>
      <p:sp>
        <p:nvSpPr>
          <p:cNvPr id="7" name="TextBox 6">
            <a:extLst>
              <a:ext uri="{FF2B5EF4-FFF2-40B4-BE49-F238E27FC236}">
                <a16:creationId xmlns:a16="http://schemas.microsoft.com/office/drawing/2014/main" id="{799B0FB4-146A-0C88-B25B-20062B7F2566}"/>
              </a:ext>
            </a:extLst>
          </p:cNvPr>
          <p:cNvSpPr txBox="1"/>
          <p:nvPr/>
        </p:nvSpPr>
        <p:spPr>
          <a:xfrm>
            <a:off x="854726" y="1909620"/>
            <a:ext cx="2400338" cy="223944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1800" kern="1200">
              <a:solidFill>
                <a:srgbClr val="FEFFFF"/>
              </a:solidFill>
              <a:latin typeface="+mn-lt"/>
              <a:ea typeface="+mn-ea"/>
              <a:cs typeface="Calibri"/>
            </a:endParaRPr>
          </a:p>
        </p:txBody>
      </p:sp>
      <p:sp>
        <p:nvSpPr>
          <p:cNvPr id="6" name="TextBox 5">
            <a:extLst>
              <a:ext uri="{FF2B5EF4-FFF2-40B4-BE49-F238E27FC236}">
                <a16:creationId xmlns:a16="http://schemas.microsoft.com/office/drawing/2014/main" id="{C92EBF48-04A9-EC35-289D-C5C394C8208D}"/>
              </a:ext>
            </a:extLst>
          </p:cNvPr>
          <p:cNvSpPr txBox="1"/>
          <p:nvPr/>
        </p:nvSpPr>
        <p:spPr>
          <a:xfrm>
            <a:off x="3437626" y="215983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Calibri Light"/>
              <a:cs typeface="Calibri Light"/>
            </a:endParaRPr>
          </a:p>
        </p:txBody>
      </p:sp>
      <p:sp>
        <p:nvSpPr>
          <p:cNvPr id="3" name="TextBox 1">
            <a:extLst>
              <a:ext uri="{FF2B5EF4-FFF2-40B4-BE49-F238E27FC236}">
                <a16:creationId xmlns:a16="http://schemas.microsoft.com/office/drawing/2014/main" id="{CEAA08B9-6ECF-F334-E215-2C379EFF3BA3}"/>
              </a:ext>
            </a:extLst>
          </p:cNvPr>
          <p:cNvSpPr txBox="1"/>
          <p:nvPr/>
        </p:nvSpPr>
        <p:spPr>
          <a:xfrm>
            <a:off x="7009063" y="680132"/>
            <a:ext cx="2557732" cy="4328880"/>
          </a:xfrm>
          <a:prstGeom prst="rect">
            <a:avLst/>
          </a:prstGeom>
        </p:spPr>
        <p:txBody>
          <a:bodyPr rot="0" spcFirstLastPara="0" vert="horz" lIns="91440" tIns="45720" rIns="91440" bIns="45720"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spcAft>
                <a:spcPts val="600"/>
              </a:spcAft>
            </a:pPr>
            <a:endParaRPr lang="en-US" sz="1800" b="1" kern="1200">
              <a:solidFill>
                <a:schemeClr val="tx1">
                  <a:alpha val="60000"/>
                </a:schemeClr>
              </a:solidFill>
              <a:latin typeface="+mn-lt"/>
              <a:ea typeface="+mn-ea"/>
              <a:cs typeface="+mn-cs"/>
            </a:endParaRPr>
          </a:p>
          <a:p>
            <a:pPr>
              <a:lnSpc>
                <a:spcPct val="90000"/>
              </a:lnSpc>
              <a:spcAft>
                <a:spcPts val="600"/>
              </a:spcAft>
            </a:pPr>
            <a:r>
              <a:rPr lang="en-US" sz="1800" b="1" kern="1200">
                <a:solidFill>
                  <a:schemeClr val="tx1">
                    <a:alpha val="60000"/>
                  </a:schemeClr>
                </a:solidFill>
                <a:latin typeface="+mn-lt"/>
                <a:ea typeface="+mn-ea"/>
                <a:cs typeface="+mn-cs"/>
              </a:rPr>
              <a:t>Original Time series</a:t>
            </a:r>
            <a:endParaRPr lang="en-US" sz="1800" b="1">
              <a:solidFill>
                <a:schemeClr val="tx1">
                  <a:alpha val="60000"/>
                </a:schemeClr>
              </a:solidFill>
              <a:ea typeface="+mn-ea"/>
            </a:endParaRPr>
          </a:p>
          <a:p>
            <a:pPr indent="-228600">
              <a:lnSpc>
                <a:spcPct val="90000"/>
              </a:lnSpc>
              <a:spcAft>
                <a:spcPts val="600"/>
              </a:spcAft>
              <a:buFont typeface="Arial" panose="020B0604020202020204" pitchFamily="34" charset="0"/>
              <a:buChar char="•"/>
            </a:pPr>
            <a:endParaRPr lang="en-US" sz="1800" b="1" kern="1200">
              <a:solidFill>
                <a:schemeClr val="tx1">
                  <a:alpha val="60000"/>
                </a:schemeClr>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1800" b="1" kern="1200">
              <a:solidFill>
                <a:schemeClr val="tx1">
                  <a:alpha val="60000"/>
                </a:schemeClr>
              </a:solidFill>
              <a:latin typeface="+mn-lt"/>
              <a:ea typeface="+mn-ea"/>
              <a:cs typeface="Calibri"/>
            </a:endParaRPr>
          </a:p>
          <a:p>
            <a:pPr>
              <a:lnSpc>
                <a:spcPct val="90000"/>
              </a:lnSpc>
              <a:spcAft>
                <a:spcPts val="600"/>
              </a:spcAft>
            </a:pPr>
            <a:r>
              <a:rPr lang="en-US" sz="1800" b="1" kern="1200">
                <a:solidFill>
                  <a:schemeClr val="tx1">
                    <a:alpha val="60000"/>
                  </a:schemeClr>
                </a:solidFill>
                <a:latin typeface="+mn-lt"/>
                <a:ea typeface="+mn-ea"/>
                <a:cs typeface="+mn-cs"/>
              </a:rPr>
              <a:t>General Trend</a:t>
            </a:r>
            <a:endParaRPr lang="en-US" sz="1800" b="1" kern="1200">
              <a:solidFill>
                <a:schemeClr val="tx1">
                  <a:alpha val="60000"/>
                </a:schemeClr>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1800" b="1" kern="1200">
              <a:solidFill>
                <a:schemeClr val="tx1">
                  <a:alpha val="60000"/>
                </a:schemeClr>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1800" b="1" kern="1200">
              <a:solidFill>
                <a:schemeClr val="tx1">
                  <a:alpha val="60000"/>
                </a:schemeClr>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1800" b="1" kern="1200">
              <a:solidFill>
                <a:schemeClr val="tx1">
                  <a:alpha val="60000"/>
                </a:schemeClr>
              </a:solidFill>
              <a:latin typeface="+mn-lt"/>
              <a:ea typeface="+mn-ea"/>
              <a:cs typeface="+mn-cs"/>
            </a:endParaRPr>
          </a:p>
          <a:p>
            <a:pPr>
              <a:lnSpc>
                <a:spcPct val="90000"/>
              </a:lnSpc>
              <a:spcAft>
                <a:spcPts val="600"/>
              </a:spcAft>
            </a:pPr>
            <a:r>
              <a:rPr lang="en-US" sz="1800" b="1" kern="1200">
                <a:solidFill>
                  <a:schemeClr val="tx1">
                    <a:alpha val="60000"/>
                  </a:schemeClr>
                </a:solidFill>
                <a:latin typeface="+mn-lt"/>
                <a:ea typeface="+mn-ea"/>
                <a:cs typeface="+mn-cs"/>
              </a:rPr>
              <a:t>Seasonality​</a:t>
            </a:r>
            <a:endParaRPr lang="en-US" sz="1800" b="1" kern="1200">
              <a:solidFill>
                <a:schemeClr val="tx1">
                  <a:alpha val="60000"/>
                </a:schemeClr>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1800" b="1" kern="1200">
              <a:solidFill>
                <a:schemeClr val="tx1">
                  <a:alpha val="60000"/>
                </a:schemeClr>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1800" b="1" kern="1200">
              <a:solidFill>
                <a:schemeClr val="tx1">
                  <a:alpha val="60000"/>
                </a:schemeClr>
              </a:solidFill>
              <a:latin typeface="+mn-lt"/>
              <a:ea typeface="+mn-ea"/>
              <a:cs typeface="+mn-cs"/>
            </a:endParaRPr>
          </a:p>
          <a:p>
            <a:pPr>
              <a:lnSpc>
                <a:spcPct val="90000"/>
              </a:lnSpc>
              <a:spcAft>
                <a:spcPts val="600"/>
              </a:spcAft>
            </a:pPr>
            <a:r>
              <a:rPr lang="en-US" sz="1800" b="1" kern="1200">
                <a:solidFill>
                  <a:schemeClr val="tx1">
                    <a:alpha val="60000"/>
                  </a:schemeClr>
                </a:solidFill>
                <a:latin typeface="+mn-lt"/>
                <a:ea typeface="+mn-ea"/>
                <a:cs typeface="+mn-cs"/>
              </a:rPr>
              <a:t>Residuals</a:t>
            </a:r>
            <a:endParaRPr lang="en-US" sz="1800" b="1" kern="1200">
              <a:solidFill>
                <a:schemeClr val="tx1">
                  <a:alpha val="60000"/>
                </a:schemeClr>
              </a:solidFill>
              <a:latin typeface="+mn-lt"/>
              <a:ea typeface="+mn-ea"/>
              <a:cs typeface="Calibri"/>
            </a:endParaRPr>
          </a:p>
        </p:txBody>
      </p:sp>
      <p:sp>
        <p:nvSpPr>
          <p:cNvPr id="8" name="Google Shape;103;p19">
            <a:extLst>
              <a:ext uri="{FF2B5EF4-FFF2-40B4-BE49-F238E27FC236}">
                <a16:creationId xmlns:a16="http://schemas.microsoft.com/office/drawing/2014/main" id="{39C0CF19-9FCD-BFCA-D425-04E07A8E1FBF}"/>
              </a:ext>
            </a:extLst>
          </p:cNvPr>
          <p:cNvSpPr txBox="1">
            <a:spLocks/>
          </p:cNvSpPr>
          <p:nvPr/>
        </p:nvSpPr>
        <p:spPr>
          <a:xfrm>
            <a:off x="-28366" y="32877"/>
            <a:ext cx="8520600" cy="707400"/>
          </a:xfrm>
          <a:prstGeom prst="rect">
            <a:avLst/>
          </a:prstGeom>
        </p:spPr>
        <p:txBody>
          <a:bodyPr spcFirstLastPara="1" vert="horz" wrap="square" lIns="91425" tIns="91425" rIns="91425" bIns="91425" rtlCol="0" anchor="t"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Tx/>
              <a:buFontTx/>
            </a:pPr>
            <a:r>
              <a:rPr lang="en" sz="3200" b="1">
                <a:latin typeface="Calibri"/>
                <a:cs typeface="Calibri Light"/>
              </a:rPr>
              <a:t>Time Series Decomposition </a:t>
            </a:r>
          </a:p>
        </p:txBody>
      </p:sp>
    </p:spTree>
    <p:extLst>
      <p:ext uri="{BB962C8B-B14F-4D97-AF65-F5344CB8AC3E}">
        <p14:creationId xmlns:p14="http://schemas.microsoft.com/office/powerpoint/2010/main" val="597194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27" y="1050"/>
            <a:ext cx="8520600" cy="707400"/>
          </a:xfrm>
          <a:prstGeom prst="rect">
            <a:avLst/>
          </a:prstGeom>
        </p:spPr>
        <p:txBody>
          <a:bodyPr spcFirstLastPara="1" wrap="square" lIns="91425" tIns="91425" rIns="91425" bIns="91425" anchor="t" anchorCtr="0">
            <a:normAutofit/>
          </a:bodyPr>
          <a:lstStyle/>
          <a:p>
            <a:r>
              <a:rPr lang="en" sz="3100" b="1">
                <a:latin typeface="Calibri"/>
                <a:cs typeface="Calibri Light"/>
                <a:sym typeface="Arial"/>
              </a:rPr>
              <a:t>Results for different iterations</a:t>
            </a:r>
            <a:endParaRPr lang="en-US" sz="3100" b="1">
              <a:latin typeface="Calibri"/>
              <a:cs typeface="Calibri Light"/>
              <a:sym typeface="Arial"/>
            </a:endParaRPr>
          </a:p>
        </p:txBody>
      </p:sp>
      <p:graphicFrame>
        <p:nvGraphicFramePr>
          <p:cNvPr id="3" name="Table 2">
            <a:extLst>
              <a:ext uri="{FF2B5EF4-FFF2-40B4-BE49-F238E27FC236}">
                <a16:creationId xmlns:a16="http://schemas.microsoft.com/office/drawing/2014/main" id="{0C81E00B-4CC4-103D-2209-E273F339CD24}"/>
              </a:ext>
            </a:extLst>
          </p:cNvPr>
          <p:cNvGraphicFramePr>
            <a:graphicFrameLocks noGrp="1"/>
          </p:cNvGraphicFramePr>
          <p:nvPr>
            <p:extLst>
              <p:ext uri="{D42A27DB-BD31-4B8C-83A1-F6EECF244321}">
                <p14:modId xmlns:p14="http://schemas.microsoft.com/office/powerpoint/2010/main" val="1237642800"/>
              </p:ext>
            </p:extLst>
          </p:nvPr>
        </p:nvGraphicFramePr>
        <p:xfrm>
          <a:off x="451827" y="1250079"/>
          <a:ext cx="5797179" cy="3164535"/>
        </p:xfrm>
        <a:graphic>
          <a:graphicData uri="http://schemas.openxmlformats.org/drawingml/2006/table">
            <a:tbl>
              <a:tblPr firstRow="1" bandRow="1">
                <a:tableStyleId>{5C22544A-7EE6-4342-B048-85BDC9FD1C3A}</a:tableStyleId>
              </a:tblPr>
              <a:tblGrid>
                <a:gridCol w="4826616">
                  <a:extLst>
                    <a:ext uri="{9D8B030D-6E8A-4147-A177-3AD203B41FA5}">
                      <a16:colId xmlns:a16="http://schemas.microsoft.com/office/drawing/2014/main" val="124500998"/>
                    </a:ext>
                  </a:extLst>
                </a:gridCol>
                <a:gridCol w="970563">
                  <a:extLst>
                    <a:ext uri="{9D8B030D-6E8A-4147-A177-3AD203B41FA5}">
                      <a16:colId xmlns:a16="http://schemas.microsoft.com/office/drawing/2014/main" val="3771695708"/>
                    </a:ext>
                  </a:extLst>
                </a:gridCol>
              </a:tblGrid>
              <a:tr h="351615">
                <a:tc>
                  <a:txBody>
                    <a:bodyPr/>
                    <a:lstStyle/>
                    <a:p>
                      <a:pPr algn="ctr"/>
                      <a:r>
                        <a:rPr lang="en-US">
                          <a:effectLst/>
                        </a:rPr>
                        <a:t>Method</a:t>
                      </a:r>
                    </a:p>
                  </a:txBody>
                  <a:tcPr marL="0" marR="0" marT="0" marB="0" anchor="ctr">
                    <a:lnL w="12700">
                      <a:solidFill>
                        <a:schemeClr val="tx1"/>
                      </a:solidFill>
                    </a:lnL>
                    <a:lnT w="12700">
                      <a:solidFill>
                        <a:schemeClr val="tx1"/>
                      </a:solidFill>
                    </a:lnT>
                    <a:lnB w="12700">
                      <a:solidFill>
                        <a:schemeClr val="tx1"/>
                      </a:solidFill>
                    </a:lnB>
                  </a:tcPr>
                </a:tc>
                <a:tc>
                  <a:txBody>
                    <a:bodyPr/>
                    <a:lstStyle/>
                    <a:p>
                      <a:pPr algn="ctr"/>
                      <a:r>
                        <a:rPr lang="en-US">
                          <a:effectLst/>
                        </a:rPr>
                        <a:t>MAPE</a:t>
                      </a:r>
                    </a:p>
                  </a:txBody>
                  <a:tcPr marL="0" marR="0" marT="0" marB="0" anchor="ctr">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067554550"/>
                  </a:ext>
                </a:extLst>
              </a:tr>
              <a:tr h="351615">
                <a:tc>
                  <a:txBody>
                    <a:bodyPr/>
                    <a:lstStyle/>
                    <a:p>
                      <a:pPr algn="l"/>
                      <a:r>
                        <a:rPr lang="en-US">
                          <a:effectLst/>
                        </a:rPr>
                        <a:t>Simple Exp smoothing</a:t>
                      </a:r>
                    </a:p>
                  </a:txBody>
                  <a:tcPr marL="0" marR="0" marT="0" marB="0" anchor="ctr">
                    <a:lnL w="12700">
                      <a:solidFill>
                        <a:schemeClr val="tx1"/>
                      </a:solidFill>
                    </a:lnL>
                    <a:lnT w="12700">
                      <a:solidFill>
                        <a:schemeClr val="tx1"/>
                      </a:solidFill>
                    </a:lnT>
                    <a:noFill/>
                  </a:tcPr>
                </a:tc>
                <a:tc>
                  <a:txBody>
                    <a:bodyPr/>
                    <a:lstStyle/>
                    <a:p>
                      <a:pPr algn="ctr"/>
                      <a:r>
                        <a:rPr lang="en-US">
                          <a:effectLst/>
                        </a:rPr>
                        <a:t>37%</a:t>
                      </a:r>
                    </a:p>
                  </a:txBody>
                  <a:tcPr marL="0" marR="0" marT="0" marB="0" anchor="ctr">
                    <a:lnR w="12700">
                      <a:solidFill>
                        <a:schemeClr val="tx1"/>
                      </a:solidFill>
                    </a:lnR>
                    <a:lnT w="12700">
                      <a:solidFill>
                        <a:schemeClr val="tx1"/>
                      </a:solidFill>
                    </a:lnT>
                    <a:noFill/>
                  </a:tcPr>
                </a:tc>
                <a:extLst>
                  <a:ext uri="{0D108BD9-81ED-4DB2-BD59-A6C34878D82A}">
                    <a16:rowId xmlns:a16="http://schemas.microsoft.com/office/drawing/2014/main" val="1402277801"/>
                  </a:ext>
                </a:extLst>
              </a:tr>
              <a:tr h="351615">
                <a:tc>
                  <a:txBody>
                    <a:bodyPr/>
                    <a:lstStyle/>
                    <a:p>
                      <a:pPr algn="l"/>
                      <a:r>
                        <a:rPr lang="en-US">
                          <a:effectLst/>
                        </a:rPr>
                        <a:t>Rolling exponential smoothing</a:t>
                      </a:r>
                    </a:p>
                  </a:txBody>
                  <a:tcPr marL="0" marR="0" marT="0" marB="0" anchor="ctr">
                    <a:lnL w="12700">
                      <a:solidFill>
                        <a:schemeClr val="tx1"/>
                      </a:solidFill>
                    </a:lnL>
                    <a:noFill/>
                  </a:tcPr>
                </a:tc>
                <a:tc>
                  <a:txBody>
                    <a:bodyPr/>
                    <a:lstStyle/>
                    <a:p>
                      <a:pPr algn="ctr"/>
                      <a:r>
                        <a:rPr lang="en-US">
                          <a:effectLst/>
                        </a:rPr>
                        <a:t>37%</a:t>
                      </a:r>
                    </a:p>
                  </a:txBody>
                  <a:tcPr marL="0" marR="0" marT="0" marB="0" anchor="ctr">
                    <a:lnR w="12700">
                      <a:solidFill>
                        <a:schemeClr val="tx1"/>
                      </a:solidFill>
                    </a:lnR>
                    <a:noFill/>
                  </a:tcPr>
                </a:tc>
                <a:extLst>
                  <a:ext uri="{0D108BD9-81ED-4DB2-BD59-A6C34878D82A}">
                    <a16:rowId xmlns:a16="http://schemas.microsoft.com/office/drawing/2014/main" val="3431670699"/>
                  </a:ext>
                </a:extLst>
              </a:tr>
              <a:tr h="351615">
                <a:tc>
                  <a:txBody>
                    <a:bodyPr/>
                    <a:lstStyle/>
                    <a:p>
                      <a:pPr algn="l"/>
                      <a:r>
                        <a:rPr lang="en-US">
                          <a:effectLst/>
                        </a:rPr>
                        <a:t>Holts (double exp smoothing)</a:t>
                      </a:r>
                    </a:p>
                  </a:txBody>
                  <a:tcPr marL="0" marR="0" marT="0" marB="0" anchor="ctr">
                    <a:lnL w="12700">
                      <a:solidFill>
                        <a:schemeClr val="tx1"/>
                      </a:solidFill>
                    </a:lnL>
                    <a:noFill/>
                  </a:tcPr>
                </a:tc>
                <a:tc>
                  <a:txBody>
                    <a:bodyPr/>
                    <a:lstStyle/>
                    <a:p>
                      <a:pPr algn="ctr"/>
                      <a:r>
                        <a:rPr lang="en-US">
                          <a:effectLst/>
                        </a:rPr>
                        <a:t>46.14%</a:t>
                      </a:r>
                    </a:p>
                  </a:txBody>
                  <a:tcPr marL="0" marR="0" marT="0" marB="0" anchor="ctr">
                    <a:lnR w="12700">
                      <a:solidFill>
                        <a:schemeClr val="tx1"/>
                      </a:solidFill>
                    </a:lnR>
                    <a:noFill/>
                  </a:tcPr>
                </a:tc>
                <a:extLst>
                  <a:ext uri="{0D108BD9-81ED-4DB2-BD59-A6C34878D82A}">
                    <a16:rowId xmlns:a16="http://schemas.microsoft.com/office/drawing/2014/main" val="140847523"/>
                  </a:ext>
                </a:extLst>
              </a:tr>
              <a:tr h="351615">
                <a:tc>
                  <a:txBody>
                    <a:bodyPr/>
                    <a:lstStyle/>
                    <a:p>
                      <a:pPr algn="l"/>
                      <a:r>
                        <a:rPr lang="en-US">
                          <a:effectLst/>
                        </a:rPr>
                        <a:t>Holts (double exp smoothing) - rolling</a:t>
                      </a:r>
                    </a:p>
                  </a:txBody>
                  <a:tcPr marL="0" marR="0" marT="0" marB="0" anchor="ctr">
                    <a:lnL w="12700">
                      <a:solidFill>
                        <a:schemeClr val="tx1"/>
                      </a:solidFill>
                    </a:lnL>
                    <a:noFill/>
                  </a:tcPr>
                </a:tc>
                <a:tc>
                  <a:txBody>
                    <a:bodyPr/>
                    <a:lstStyle/>
                    <a:p>
                      <a:pPr algn="ctr"/>
                      <a:r>
                        <a:rPr lang="en-US">
                          <a:effectLst/>
                        </a:rPr>
                        <a:t>35.17%</a:t>
                      </a:r>
                    </a:p>
                  </a:txBody>
                  <a:tcPr marL="0" marR="0" marT="0" marB="0" anchor="ctr">
                    <a:lnR w="12700">
                      <a:solidFill>
                        <a:schemeClr val="tx1"/>
                      </a:solidFill>
                    </a:lnR>
                    <a:noFill/>
                  </a:tcPr>
                </a:tc>
                <a:extLst>
                  <a:ext uri="{0D108BD9-81ED-4DB2-BD59-A6C34878D82A}">
                    <a16:rowId xmlns:a16="http://schemas.microsoft.com/office/drawing/2014/main" val="334390909"/>
                  </a:ext>
                </a:extLst>
              </a:tr>
              <a:tr h="351615">
                <a:tc>
                  <a:txBody>
                    <a:bodyPr/>
                    <a:lstStyle/>
                    <a:p>
                      <a:pPr algn="l"/>
                      <a:r>
                        <a:rPr lang="en-US">
                          <a:effectLst/>
                        </a:rPr>
                        <a:t>Holts Winter (triple exp smoothing)</a:t>
                      </a:r>
                    </a:p>
                  </a:txBody>
                  <a:tcPr marL="0" marR="0" marT="0" marB="0" anchor="ctr">
                    <a:lnL w="12700">
                      <a:solidFill>
                        <a:schemeClr val="tx1"/>
                      </a:solidFill>
                    </a:lnL>
                    <a:noFill/>
                  </a:tcPr>
                </a:tc>
                <a:tc>
                  <a:txBody>
                    <a:bodyPr/>
                    <a:lstStyle/>
                    <a:p>
                      <a:pPr algn="ctr"/>
                      <a:r>
                        <a:rPr lang="en-US">
                          <a:effectLst/>
                        </a:rPr>
                        <a:t>48.45%</a:t>
                      </a:r>
                    </a:p>
                  </a:txBody>
                  <a:tcPr marL="0" marR="0" marT="0" marB="0" anchor="ctr">
                    <a:lnR w="12700">
                      <a:solidFill>
                        <a:schemeClr val="tx1"/>
                      </a:solidFill>
                    </a:lnR>
                    <a:noFill/>
                  </a:tcPr>
                </a:tc>
                <a:extLst>
                  <a:ext uri="{0D108BD9-81ED-4DB2-BD59-A6C34878D82A}">
                    <a16:rowId xmlns:a16="http://schemas.microsoft.com/office/drawing/2014/main" val="3154485131"/>
                  </a:ext>
                </a:extLst>
              </a:tr>
              <a:tr h="351615">
                <a:tc>
                  <a:txBody>
                    <a:bodyPr/>
                    <a:lstStyle/>
                    <a:p>
                      <a:pPr algn="l"/>
                      <a:r>
                        <a:rPr lang="en-US">
                          <a:effectLst/>
                        </a:rPr>
                        <a:t>Holts Winter (triple exp smoothing) - rolling</a:t>
                      </a:r>
                    </a:p>
                  </a:txBody>
                  <a:tcPr marL="0" marR="0" marT="0" marB="0" anchor="ctr">
                    <a:lnL w="12700">
                      <a:solidFill>
                        <a:schemeClr val="tx1"/>
                      </a:solidFill>
                    </a:lnL>
                    <a:noFill/>
                  </a:tcPr>
                </a:tc>
                <a:tc>
                  <a:txBody>
                    <a:bodyPr/>
                    <a:lstStyle/>
                    <a:p>
                      <a:pPr algn="ctr"/>
                      <a:r>
                        <a:rPr lang="en-US">
                          <a:effectLst/>
                        </a:rPr>
                        <a:t>45.99%</a:t>
                      </a:r>
                    </a:p>
                  </a:txBody>
                  <a:tcPr marL="0" marR="0" marT="0" marB="0" anchor="ctr">
                    <a:lnR w="12700">
                      <a:solidFill>
                        <a:schemeClr val="tx1"/>
                      </a:solidFill>
                    </a:lnR>
                    <a:noFill/>
                  </a:tcPr>
                </a:tc>
                <a:extLst>
                  <a:ext uri="{0D108BD9-81ED-4DB2-BD59-A6C34878D82A}">
                    <a16:rowId xmlns:a16="http://schemas.microsoft.com/office/drawing/2014/main" val="3599727095"/>
                  </a:ext>
                </a:extLst>
              </a:tr>
              <a:tr h="351615">
                <a:tc>
                  <a:txBody>
                    <a:bodyPr/>
                    <a:lstStyle/>
                    <a:p>
                      <a:pPr algn="l"/>
                      <a:r>
                        <a:rPr lang="en-US">
                          <a:effectLst/>
                        </a:rPr>
                        <a:t>Propagate trend and seasonality</a:t>
                      </a:r>
                    </a:p>
                  </a:txBody>
                  <a:tcPr marL="0" marR="0" marT="0" marB="0" anchor="ctr">
                    <a:lnL w="12700">
                      <a:solidFill>
                        <a:schemeClr val="tx1"/>
                      </a:solidFill>
                    </a:lnL>
                    <a:noFill/>
                  </a:tcPr>
                </a:tc>
                <a:tc>
                  <a:txBody>
                    <a:bodyPr/>
                    <a:lstStyle/>
                    <a:p>
                      <a:pPr algn="ctr"/>
                      <a:r>
                        <a:rPr lang="en-US">
                          <a:effectLst/>
                        </a:rPr>
                        <a:t>35.09%</a:t>
                      </a:r>
                    </a:p>
                  </a:txBody>
                  <a:tcPr marL="0" marR="0" marT="0" marB="0" anchor="ctr">
                    <a:lnR w="12700">
                      <a:solidFill>
                        <a:schemeClr val="tx1"/>
                      </a:solidFill>
                    </a:lnR>
                    <a:noFill/>
                  </a:tcPr>
                </a:tc>
                <a:extLst>
                  <a:ext uri="{0D108BD9-81ED-4DB2-BD59-A6C34878D82A}">
                    <a16:rowId xmlns:a16="http://schemas.microsoft.com/office/drawing/2014/main" val="3502078152"/>
                  </a:ext>
                </a:extLst>
              </a:tr>
              <a:tr h="351615">
                <a:tc>
                  <a:txBody>
                    <a:bodyPr/>
                    <a:lstStyle/>
                    <a:p>
                      <a:pPr algn="l"/>
                      <a:r>
                        <a:rPr lang="en-US">
                          <a:effectLst/>
                        </a:rPr>
                        <a:t>Propagate trend and seasonality and adjust residue</a:t>
                      </a:r>
                    </a:p>
                  </a:txBody>
                  <a:tcPr marL="0" marR="0" marT="0" marB="0" anchor="ctr">
                    <a:lnL w="12700">
                      <a:solidFill>
                        <a:schemeClr val="tx1"/>
                      </a:solidFill>
                    </a:lnL>
                    <a:lnB w="12700">
                      <a:solidFill>
                        <a:schemeClr val="tx1"/>
                      </a:solidFill>
                    </a:lnB>
                    <a:noFill/>
                  </a:tcPr>
                </a:tc>
                <a:tc>
                  <a:txBody>
                    <a:bodyPr/>
                    <a:lstStyle/>
                    <a:p>
                      <a:pPr algn="ctr"/>
                      <a:r>
                        <a:rPr lang="en-US">
                          <a:effectLst/>
                        </a:rPr>
                        <a:t>35.08%</a:t>
                      </a:r>
                    </a:p>
                  </a:txBody>
                  <a:tcPr marL="0" marR="0" marT="0" marB="0" anchor="ctr">
                    <a:lnR w="12700">
                      <a:solidFill>
                        <a:schemeClr val="tx1"/>
                      </a:solidFill>
                    </a:lnR>
                    <a:lnB w="12700">
                      <a:solidFill>
                        <a:schemeClr val="tx1"/>
                      </a:solidFill>
                    </a:lnB>
                    <a:noFill/>
                  </a:tcPr>
                </a:tc>
                <a:extLst>
                  <a:ext uri="{0D108BD9-81ED-4DB2-BD59-A6C34878D82A}">
                    <a16:rowId xmlns:a16="http://schemas.microsoft.com/office/drawing/2014/main" val="555762814"/>
                  </a:ext>
                </a:extLst>
              </a:tr>
            </a:tbl>
          </a:graphicData>
        </a:graphic>
      </p:graphicFrame>
      <p:sp>
        <p:nvSpPr>
          <p:cNvPr id="8" name="TextBox 7">
            <a:extLst>
              <a:ext uri="{FF2B5EF4-FFF2-40B4-BE49-F238E27FC236}">
                <a16:creationId xmlns:a16="http://schemas.microsoft.com/office/drawing/2014/main" id="{C9DF1277-2206-4240-4522-74749831D7B9}"/>
              </a:ext>
            </a:extLst>
          </p:cNvPr>
          <p:cNvSpPr txBox="1"/>
          <p:nvPr/>
        </p:nvSpPr>
        <p:spPr>
          <a:xfrm>
            <a:off x="6444174" y="1283837"/>
            <a:ext cx="2383277"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solidFill>
                  <a:schemeClr val="tx1"/>
                </a:solidFill>
              </a:rPr>
              <a:t>Rolling point forecasts have better accuracy compared to longer forecasts</a:t>
            </a:r>
          </a:p>
          <a:p>
            <a:pPr marL="285750" indent="-285750">
              <a:buChar char="•"/>
            </a:pPr>
            <a:endParaRPr lang="en-US">
              <a:solidFill>
                <a:schemeClr val="tx1"/>
              </a:solidFill>
            </a:endParaRPr>
          </a:p>
          <a:p>
            <a:pPr marL="285750" indent="-285750">
              <a:buChar char="•"/>
            </a:pPr>
            <a:r>
              <a:rPr lang="en-US">
                <a:solidFill>
                  <a:schemeClr val="tx1"/>
                </a:solidFill>
              </a:rPr>
              <a:t>Trend and seasonality propagation with adjusted residue have the best results</a:t>
            </a:r>
          </a:p>
          <a:p>
            <a:pPr marL="285750" indent="-285750">
              <a:buChar char="•"/>
            </a:pPr>
            <a:endParaRPr lang="en-US">
              <a:solidFill>
                <a:schemeClr val="tx1"/>
              </a:solidFill>
            </a:endParaRPr>
          </a:p>
          <a:p>
            <a:pPr marL="285750" indent="-285750">
              <a:buChar char="•"/>
            </a:pPr>
            <a:r>
              <a:rPr lang="en-US">
                <a:solidFill>
                  <a:schemeClr val="tx1"/>
                </a:solidFill>
              </a:rPr>
              <a:t>Double exponential smoothing results are comparable to propagating trend and seasonality</a:t>
            </a:r>
          </a:p>
        </p:txBody>
      </p:sp>
      <p:sp>
        <p:nvSpPr>
          <p:cNvPr id="9" name="Rectangle 8">
            <a:extLst>
              <a:ext uri="{FF2B5EF4-FFF2-40B4-BE49-F238E27FC236}">
                <a16:creationId xmlns:a16="http://schemas.microsoft.com/office/drawing/2014/main" id="{2B307486-35EE-7A52-64F1-3FE7F1A9654A}"/>
              </a:ext>
            </a:extLst>
          </p:cNvPr>
          <p:cNvSpPr/>
          <p:nvPr/>
        </p:nvSpPr>
        <p:spPr>
          <a:xfrm>
            <a:off x="378070" y="4030017"/>
            <a:ext cx="5944188" cy="458456"/>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272BB-1E2F-D8C3-737A-C108DD9A4395}"/>
              </a:ext>
            </a:extLst>
          </p:cNvPr>
          <p:cNvSpPr>
            <a:spLocks noGrp="1"/>
          </p:cNvSpPr>
          <p:nvPr>
            <p:ph type="title"/>
          </p:nvPr>
        </p:nvSpPr>
        <p:spPr>
          <a:xfrm>
            <a:off x="1480" y="1351"/>
            <a:ext cx="8520600" cy="707400"/>
          </a:xfrm>
        </p:spPr>
        <p:txBody>
          <a:bodyPr>
            <a:noAutofit/>
          </a:bodyPr>
          <a:lstStyle/>
          <a:p>
            <a:r>
              <a:rPr lang="en-US" sz="2400" b="1">
                <a:latin typeface="Calibri"/>
                <a:cs typeface="Calibri Light"/>
              </a:rPr>
              <a:t>Forecast visuals - (Simple Exponential Smoothing and Holts)</a:t>
            </a:r>
          </a:p>
        </p:txBody>
      </p:sp>
      <p:pic>
        <p:nvPicPr>
          <p:cNvPr id="4" name="Picture 4" descr="Chart&#10;&#10;Description automatically generated">
            <a:extLst>
              <a:ext uri="{FF2B5EF4-FFF2-40B4-BE49-F238E27FC236}">
                <a16:creationId xmlns:a16="http://schemas.microsoft.com/office/drawing/2014/main" id="{AA016D2A-37C1-6562-A4B0-B7B5E5B3C041}"/>
              </a:ext>
            </a:extLst>
          </p:cNvPr>
          <p:cNvPicPr>
            <a:picLocks noChangeAspect="1"/>
          </p:cNvPicPr>
          <p:nvPr/>
        </p:nvPicPr>
        <p:blipFill>
          <a:blip r:embed="rId2"/>
          <a:stretch>
            <a:fillRect/>
          </a:stretch>
        </p:blipFill>
        <p:spPr>
          <a:xfrm>
            <a:off x="487813" y="960371"/>
            <a:ext cx="3974122" cy="19044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descr="Chart&#10;&#10;Description automatically generated">
            <a:extLst>
              <a:ext uri="{FF2B5EF4-FFF2-40B4-BE49-F238E27FC236}">
                <a16:creationId xmlns:a16="http://schemas.microsoft.com/office/drawing/2014/main" id="{6518D622-7DB0-7F5C-2590-687090266F6E}"/>
              </a:ext>
            </a:extLst>
          </p:cNvPr>
          <p:cNvPicPr>
            <a:picLocks noChangeAspect="1"/>
          </p:cNvPicPr>
          <p:nvPr/>
        </p:nvPicPr>
        <p:blipFill>
          <a:blip r:embed="rId3"/>
          <a:stretch>
            <a:fillRect/>
          </a:stretch>
        </p:blipFill>
        <p:spPr>
          <a:xfrm>
            <a:off x="4708188" y="934606"/>
            <a:ext cx="3855800" cy="19245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descr="Chart&#10;&#10;Description automatically generated">
            <a:extLst>
              <a:ext uri="{FF2B5EF4-FFF2-40B4-BE49-F238E27FC236}">
                <a16:creationId xmlns:a16="http://schemas.microsoft.com/office/drawing/2014/main" id="{37A90E3D-C0E1-AE64-58C4-7C675E153B16}"/>
              </a:ext>
            </a:extLst>
          </p:cNvPr>
          <p:cNvPicPr>
            <a:picLocks noChangeAspect="1"/>
          </p:cNvPicPr>
          <p:nvPr/>
        </p:nvPicPr>
        <p:blipFill>
          <a:blip r:embed="rId4"/>
          <a:stretch>
            <a:fillRect/>
          </a:stretch>
        </p:blipFill>
        <p:spPr>
          <a:xfrm>
            <a:off x="489423" y="2988215"/>
            <a:ext cx="3981856" cy="19285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descr="Chart&#10;&#10;Description automatically generated">
            <a:extLst>
              <a:ext uri="{FF2B5EF4-FFF2-40B4-BE49-F238E27FC236}">
                <a16:creationId xmlns:a16="http://schemas.microsoft.com/office/drawing/2014/main" id="{885EA24F-7DB4-B110-B5ED-ACEA87BDF924}"/>
              </a:ext>
            </a:extLst>
          </p:cNvPr>
          <p:cNvPicPr>
            <a:picLocks noChangeAspect="1"/>
          </p:cNvPicPr>
          <p:nvPr/>
        </p:nvPicPr>
        <p:blipFill>
          <a:blip r:embed="rId5"/>
          <a:stretch>
            <a:fillRect/>
          </a:stretch>
        </p:blipFill>
        <p:spPr>
          <a:xfrm>
            <a:off x="4711835" y="2991255"/>
            <a:ext cx="3857625" cy="1933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F16455D2-8CF7-5C50-EA7F-ADA1C7570B40}"/>
              </a:ext>
            </a:extLst>
          </p:cNvPr>
          <p:cNvSpPr txBox="1"/>
          <p:nvPr/>
        </p:nvSpPr>
        <p:spPr>
          <a:xfrm>
            <a:off x="1653701" y="1033563"/>
            <a:ext cx="2023148" cy="25391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Simple Exponential Smoothing</a:t>
            </a:r>
          </a:p>
        </p:txBody>
      </p:sp>
      <p:sp>
        <p:nvSpPr>
          <p:cNvPr id="7" name="TextBox 6">
            <a:extLst>
              <a:ext uri="{FF2B5EF4-FFF2-40B4-BE49-F238E27FC236}">
                <a16:creationId xmlns:a16="http://schemas.microsoft.com/office/drawing/2014/main" id="{DCDC3983-D849-35FC-F6E4-A53E26F46E88}"/>
              </a:ext>
            </a:extLst>
          </p:cNvPr>
          <p:cNvSpPr txBox="1"/>
          <p:nvPr/>
        </p:nvSpPr>
        <p:spPr>
          <a:xfrm>
            <a:off x="1416589" y="3039893"/>
            <a:ext cx="2120423" cy="25391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Holts - (Double Exp Smoothing)</a:t>
            </a:r>
          </a:p>
        </p:txBody>
      </p:sp>
      <p:sp>
        <p:nvSpPr>
          <p:cNvPr id="11" name="TextBox 10">
            <a:extLst>
              <a:ext uri="{FF2B5EF4-FFF2-40B4-BE49-F238E27FC236}">
                <a16:creationId xmlns:a16="http://schemas.microsoft.com/office/drawing/2014/main" id="{FDCC59C2-BE40-3776-663B-0A6164122D76}"/>
              </a:ext>
            </a:extLst>
          </p:cNvPr>
          <p:cNvSpPr txBox="1"/>
          <p:nvPr/>
        </p:nvSpPr>
        <p:spPr>
          <a:xfrm>
            <a:off x="6195301" y="3039892"/>
            <a:ext cx="1026062" cy="25391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Holts - Rolling</a:t>
            </a:r>
          </a:p>
        </p:txBody>
      </p:sp>
      <p:sp>
        <p:nvSpPr>
          <p:cNvPr id="13" name="TextBox 12">
            <a:extLst>
              <a:ext uri="{FF2B5EF4-FFF2-40B4-BE49-F238E27FC236}">
                <a16:creationId xmlns:a16="http://schemas.microsoft.com/office/drawing/2014/main" id="{BDACD62A-41FB-C16B-F053-D3EF0868A19C}"/>
              </a:ext>
            </a:extLst>
          </p:cNvPr>
          <p:cNvSpPr txBox="1"/>
          <p:nvPr/>
        </p:nvSpPr>
        <p:spPr>
          <a:xfrm>
            <a:off x="5635961" y="1003163"/>
            <a:ext cx="2539928" cy="25391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Simple Exponential Smoothing - Rolling</a:t>
            </a:r>
          </a:p>
        </p:txBody>
      </p:sp>
    </p:spTree>
    <p:extLst>
      <p:ext uri="{BB962C8B-B14F-4D97-AF65-F5344CB8AC3E}">
        <p14:creationId xmlns:p14="http://schemas.microsoft.com/office/powerpoint/2010/main" val="3964859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272BB-1E2F-D8C3-737A-C108DD9A4395}"/>
              </a:ext>
            </a:extLst>
          </p:cNvPr>
          <p:cNvSpPr>
            <a:spLocks noGrp="1"/>
          </p:cNvSpPr>
          <p:nvPr>
            <p:ph type="title"/>
          </p:nvPr>
        </p:nvSpPr>
        <p:spPr>
          <a:xfrm>
            <a:off x="-1333" y="-2015"/>
            <a:ext cx="8520600" cy="707400"/>
          </a:xfrm>
        </p:spPr>
        <p:txBody>
          <a:bodyPr>
            <a:normAutofit/>
          </a:bodyPr>
          <a:lstStyle/>
          <a:p>
            <a:r>
              <a:rPr lang="en-US" sz="3100" b="1">
                <a:latin typeface="Calibri"/>
                <a:cs typeface="Calibri Light"/>
              </a:rPr>
              <a:t>Forecast visuals</a:t>
            </a:r>
          </a:p>
        </p:txBody>
      </p:sp>
      <p:pic>
        <p:nvPicPr>
          <p:cNvPr id="8" name="Picture 8" descr="Chart&#10;&#10;Description automatically generated">
            <a:extLst>
              <a:ext uri="{FF2B5EF4-FFF2-40B4-BE49-F238E27FC236}">
                <a16:creationId xmlns:a16="http://schemas.microsoft.com/office/drawing/2014/main" id="{450C170F-51FE-4FF4-A237-6F9B39F0CA76}"/>
              </a:ext>
            </a:extLst>
          </p:cNvPr>
          <p:cNvPicPr>
            <a:picLocks noChangeAspect="1"/>
          </p:cNvPicPr>
          <p:nvPr/>
        </p:nvPicPr>
        <p:blipFill>
          <a:blip r:embed="rId2"/>
          <a:stretch>
            <a:fillRect/>
          </a:stretch>
        </p:blipFill>
        <p:spPr>
          <a:xfrm>
            <a:off x="409778" y="1128556"/>
            <a:ext cx="3892279" cy="19136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descr="Chart&#10;&#10;Description automatically generated">
            <a:extLst>
              <a:ext uri="{FF2B5EF4-FFF2-40B4-BE49-F238E27FC236}">
                <a16:creationId xmlns:a16="http://schemas.microsoft.com/office/drawing/2014/main" id="{3CC24E58-DE8C-F7D8-BE4C-C54E4B70A67B}"/>
              </a:ext>
            </a:extLst>
          </p:cNvPr>
          <p:cNvPicPr>
            <a:picLocks noChangeAspect="1"/>
          </p:cNvPicPr>
          <p:nvPr/>
        </p:nvPicPr>
        <p:blipFill>
          <a:blip r:embed="rId3"/>
          <a:stretch>
            <a:fillRect/>
          </a:stretch>
        </p:blipFill>
        <p:spPr>
          <a:xfrm>
            <a:off x="4677788" y="1128766"/>
            <a:ext cx="3892279" cy="19435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descr="Chart&#10;&#10;Description automatically generated">
            <a:extLst>
              <a:ext uri="{FF2B5EF4-FFF2-40B4-BE49-F238E27FC236}">
                <a16:creationId xmlns:a16="http://schemas.microsoft.com/office/drawing/2014/main" id="{67A57D9C-9294-30CC-7605-D8415E9EE94F}"/>
              </a:ext>
            </a:extLst>
          </p:cNvPr>
          <p:cNvPicPr>
            <a:picLocks noChangeAspect="1"/>
          </p:cNvPicPr>
          <p:nvPr/>
        </p:nvPicPr>
        <p:blipFill>
          <a:blip r:embed="rId4"/>
          <a:stretch>
            <a:fillRect/>
          </a:stretch>
        </p:blipFill>
        <p:spPr>
          <a:xfrm>
            <a:off x="385459" y="3181723"/>
            <a:ext cx="3916598" cy="1783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descr="Chart&#10;&#10;Description automatically generated">
            <a:extLst>
              <a:ext uri="{FF2B5EF4-FFF2-40B4-BE49-F238E27FC236}">
                <a16:creationId xmlns:a16="http://schemas.microsoft.com/office/drawing/2014/main" id="{FCFE241C-F818-B99A-2403-F5D4C4A3AC8E}"/>
              </a:ext>
            </a:extLst>
          </p:cNvPr>
          <p:cNvPicPr>
            <a:picLocks noChangeAspect="1"/>
          </p:cNvPicPr>
          <p:nvPr/>
        </p:nvPicPr>
        <p:blipFill>
          <a:blip r:embed="rId5"/>
          <a:stretch>
            <a:fillRect/>
          </a:stretch>
        </p:blipFill>
        <p:spPr>
          <a:xfrm>
            <a:off x="4677788" y="3184699"/>
            <a:ext cx="3892280" cy="17896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8F345582-AACD-99BF-1BDD-920930514395}"/>
              </a:ext>
            </a:extLst>
          </p:cNvPr>
          <p:cNvSpPr txBox="1"/>
          <p:nvPr/>
        </p:nvSpPr>
        <p:spPr>
          <a:xfrm>
            <a:off x="1556425" y="1215956"/>
            <a:ext cx="1494207" cy="25742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Triple Exp Smoothing</a:t>
            </a:r>
          </a:p>
        </p:txBody>
      </p:sp>
      <p:sp>
        <p:nvSpPr>
          <p:cNvPr id="14" name="TextBox 13">
            <a:extLst>
              <a:ext uri="{FF2B5EF4-FFF2-40B4-BE49-F238E27FC236}">
                <a16:creationId xmlns:a16="http://schemas.microsoft.com/office/drawing/2014/main" id="{89A161E8-0A05-5F60-9E13-C7C9CD8340AB}"/>
              </a:ext>
            </a:extLst>
          </p:cNvPr>
          <p:cNvSpPr txBox="1"/>
          <p:nvPr/>
        </p:nvSpPr>
        <p:spPr>
          <a:xfrm>
            <a:off x="5550844" y="3252684"/>
            <a:ext cx="2679764" cy="25391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Trend and Seasonality prop. - adj residue</a:t>
            </a:r>
            <a:endParaRPr lang="en-US"/>
          </a:p>
        </p:txBody>
      </p:sp>
      <p:sp>
        <p:nvSpPr>
          <p:cNvPr id="15" name="TextBox 14">
            <a:extLst>
              <a:ext uri="{FF2B5EF4-FFF2-40B4-BE49-F238E27FC236}">
                <a16:creationId xmlns:a16="http://schemas.microsoft.com/office/drawing/2014/main" id="{E58BCAB4-4A28-8DF1-D037-AFD5475DF95F}"/>
              </a:ext>
            </a:extLst>
          </p:cNvPr>
          <p:cNvSpPr txBox="1"/>
          <p:nvPr/>
        </p:nvSpPr>
        <p:spPr>
          <a:xfrm>
            <a:off x="5860914" y="1215956"/>
            <a:ext cx="1968430" cy="25391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Tripe Exp Smoothing - Rolling</a:t>
            </a:r>
            <a:endParaRPr lang="en-US"/>
          </a:p>
        </p:txBody>
      </p:sp>
      <p:sp>
        <p:nvSpPr>
          <p:cNvPr id="16" name="TextBox 15">
            <a:extLst>
              <a:ext uri="{FF2B5EF4-FFF2-40B4-BE49-F238E27FC236}">
                <a16:creationId xmlns:a16="http://schemas.microsoft.com/office/drawing/2014/main" id="{C3B20293-2C1E-B8F5-114D-0918B4B4C0CA}"/>
              </a:ext>
            </a:extLst>
          </p:cNvPr>
          <p:cNvSpPr txBox="1"/>
          <p:nvPr/>
        </p:nvSpPr>
        <p:spPr>
          <a:xfrm>
            <a:off x="1459146" y="3252683"/>
            <a:ext cx="1871153" cy="25391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Trend and Seasonality prop.</a:t>
            </a:r>
          </a:p>
        </p:txBody>
      </p:sp>
    </p:spTree>
    <p:extLst>
      <p:ext uri="{BB962C8B-B14F-4D97-AF65-F5344CB8AC3E}">
        <p14:creationId xmlns:p14="http://schemas.microsoft.com/office/powerpoint/2010/main" val="927981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p:nvSpPr>
          <p:cNvPr id="203" name="Rectangle 17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336041"/>
            <a:ext cx="2560777" cy="285094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1" name="Google Shape;121;p22"/>
          <p:cNvSpPr txBox="1">
            <a:spLocks noGrp="1"/>
          </p:cNvSpPr>
          <p:nvPr>
            <p:ph type="title"/>
          </p:nvPr>
        </p:nvSpPr>
        <p:spPr>
          <a:xfrm>
            <a:off x="421185" y="537856"/>
            <a:ext cx="2554430" cy="2449750"/>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sz="2400" b="1" kern="1200">
                <a:solidFill>
                  <a:srgbClr val="FFFFFF"/>
                </a:solidFill>
                <a:latin typeface="+mj-lt"/>
                <a:ea typeface="+mj-ea"/>
                <a:cs typeface="+mj-cs"/>
              </a:rPr>
              <a:t>Recommendations</a:t>
            </a:r>
          </a:p>
        </p:txBody>
      </p:sp>
      <p:sp>
        <p:nvSpPr>
          <p:cNvPr id="204" name="Rectangle 18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7" y="3314420"/>
            <a:ext cx="2560777" cy="1484889"/>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5" name="Rectangle 18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452" y="336041"/>
            <a:ext cx="5766356" cy="446455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Google Shape;122;p22"/>
          <p:cNvSpPr txBox="1">
            <a:spLocks noGrp="1"/>
          </p:cNvSpPr>
          <p:nvPr>
            <p:ph type="body" idx="1"/>
          </p:nvPr>
        </p:nvSpPr>
        <p:spPr>
          <a:xfrm>
            <a:off x="3284781" y="472586"/>
            <a:ext cx="5278194" cy="2659359"/>
          </a:xfrm>
          <a:prstGeom prst="rect">
            <a:avLst/>
          </a:prstGeom>
          <a:ln>
            <a:solidFill>
              <a:schemeClr val="tx1"/>
            </a:solidFill>
          </a:ln>
        </p:spPr>
        <p:txBody>
          <a:bodyPr spcFirstLastPara="1" vert="horz" lIns="91440" tIns="45720" rIns="91440" bIns="45720" rtlCol="0" anchor="ctr" anchorCtr="0">
            <a:normAutofit lnSpcReduction="10000"/>
          </a:bodyPr>
          <a:lstStyle/>
          <a:p>
            <a:pPr marL="0" indent="-228600">
              <a:spcAft>
                <a:spcPts val="1200"/>
              </a:spcAft>
              <a:buFont typeface="Arial" panose="020B0604020202020204" pitchFamily="34" charset="0"/>
              <a:buChar char="•"/>
            </a:pPr>
            <a:r>
              <a:rPr lang="en-US" sz="1700"/>
              <a:t>Using this forecast data, Favorita stores can plan inventory for the coming months</a:t>
            </a:r>
          </a:p>
          <a:p>
            <a:pPr marL="0" indent="-228600">
              <a:spcAft>
                <a:spcPts val="1200"/>
              </a:spcAft>
              <a:buFont typeface="Arial" panose="020B0604020202020204" pitchFamily="34" charset="0"/>
              <a:buChar char="•"/>
            </a:pPr>
            <a:r>
              <a:rPr lang="en-US" sz="1700"/>
              <a:t>It is also important to track the oil prices as they heavily influence sales</a:t>
            </a:r>
            <a:endParaRPr lang="en-US" sz="1700">
              <a:cs typeface="Calibri"/>
            </a:endParaRPr>
          </a:p>
          <a:p>
            <a:pPr marL="0" indent="-228600">
              <a:spcAft>
                <a:spcPts val="1200"/>
              </a:spcAft>
              <a:buFont typeface="Arial" panose="020B0604020202020204" pitchFamily="34" charset="0"/>
              <a:buChar char="•"/>
            </a:pPr>
            <a:r>
              <a:rPr lang="en-US" sz="1700"/>
              <a:t>The surge in sales during holidays and promotions can also be planned since we included the adjustment for these external regressors in the model</a:t>
            </a:r>
            <a:endParaRPr lang="en-US" sz="1700">
              <a:cs typeface="Calibri"/>
            </a:endParaRPr>
          </a:p>
          <a:p>
            <a:pPr marL="0" indent="-228600">
              <a:spcAft>
                <a:spcPts val="1200"/>
              </a:spcAft>
              <a:buFont typeface="Arial" panose="020B0604020202020204" pitchFamily="34" charset="0"/>
              <a:buChar char="•"/>
            </a:pPr>
            <a:r>
              <a:rPr lang="en-US" sz="1700"/>
              <a:t>At a store level - Favorita should focus on store 3, 44, 45, 47 and 49</a:t>
            </a:r>
            <a:endParaRPr lang="en-US" sz="1700">
              <a:cs typeface="Calibri"/>
            </a:endParaRPr>
          </a:p>
        </p:txBody>
      </p:sp>
      <p:sp>
        <p:nvSpPr>
          <p:cNvPr id="3" name="Google Shape;121;p22">
            <a:extLst>
              <a:ext uri="{FF2B5EF4-FFF2-40B4-BE49-F238E27FC236}">
                <a16:creationId xmlns:a16="http://schemas.microsoft.com/office/drawing/2014/main" id="{911A5B78-6F77-9A3F-7D3C-477F3ABD56CB}"/>
              </a:ext>
            </a:extLst>
          </p:cNvPr>
          <p:cNvSpPr txBox="1">
            <a:spLocks/>
          </p:cNvSpPr>
          <p:nvPr/>
        </p:nvSpPr>
        <p:spPr>
          <a:xfrm>
            <a:off x="421590" y="2799942"/>
            <a:ext cx="2554430" cy="2449750"/>
          </a:xfrm>
          <a:prstGeom prst="rect">
            <a:avLst/>
          </a:prstGeom>
        </p:spPr>
        <p:txBody>
          <a:bodyPr spcFirstLastPara="1" vert="horz" wrap="square" lIns="91440" tIns="45720" rIns="91440" bIns="45720" rtlCol="0" anchor="ctr" anchorCtr="0">
            <a:normAutofit/>
          </a:bodyPr>
          <a:lstStyle>
            <a:lvl1pPr lvl="0" algn="l" defTabSz="914400" rtl="0" eaLnBrk="1" latinLnBrk="0" hangingPunct="1">
              <a:lnSpc>
                <a:spcPct val="90000"/>
              </a:lnSpc>
              <a:spcBef>
                <a:spcPts val="0"/>
              </a:spcBef>
              <a:spcAft>
                <a:spcPts val="0"/>
              </a:spcAft>
              <a:buSzPts val="3600"/>
              <a:buNone/>
              <a:defRPr sz="44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pPr>
              <a:spcBef>
                <a:spcPct val="0"/>
              </a:spcBef>
              <a:buClrTx/>
              <a:buFontTx/>
            </a:pPr>
            <a:r>
              <a:rPr lang="en-US" sz="2400" b="1">
                <a:solidFill>
                  <a:srgbClr val="FFFFFF"/>
                </a:solidFill>
              </a:rPr>
              <a:t>Next Steps</a:t>
            </a:r>
          </a:p>
        </p:txBody>
      </p:sp>
      <p:sp>
        <p:nvSpPr>
          <p:cNvPr id="4" name="TextBox 3">
            <a:extLst>
              <a:ext uri="{FF2B5EF4-FFF2-40B4-BE49-F238E27FC236}">
                <a16:creationId xmlns:a16="http://schemas.microsoft.com/office/drawing/2014/main" id="{89CEF739-1059-19E0-A08B-6EF53D7A600B}"/>
              </a:ext>
            </a:extLst>
          </p:cNvPr>
          <p:cNvSpPr txBox="1"/>
          <p:nvPr/>
        </p:nvSpPr>
        <p:spPr>
          <a:xfrm>
            <a:off x="3285517" y="3431432"/>
            <a:ext cx="5272390" cy="109260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tx1"/>
              </a:solidFill>
              <a:latin typeface="+mn-lt"/>
              <a:ea typeface="+mn-ea"/>
            </a:endParaRPr>
          </a:p>
          <a:p>
            <a:pPr>
              <a:buFont typeface="Arial"/>
              <a:buChar char="•"/>
            </a:pPr>
            <a:r>
              <a:rPr lang="en-US" sz="1700" kern="1200">
                <a:solidFill>
                  <a:schemeClr val="tx1"/>
                </a:solidFill>
                <a:latin typeface="+mn-lt"/>
                <a:ea typeface="+mn-ea"/>
                <a:cs typeface="+mn-cs"/>
              </a:rPr>
              <a:t> Going forward... use store and product level forecasts at a daily level with adjustment for external regressors to determine inventory planning at a store level</a:t>
            </a:r>
            <a:endParaRPr lang="en-US" sz="1700" kern="1200">
              <a:solidFill>
                <a:schemeClr val="tx1"/>
              </a:solidFill>
              <a:latin typeface="+mn-lt"/>
              <a:ea typeface="+mn-ea"/>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11700" y="2218050"/>
            <a:ext cx="8520600" cy="707400"/>
          </a:xfrm>
          <a:prstGeom prst="rect">
            <a:avLst/>
          </a:prstGeom>
        </p:spPr>
        <p:txBody>
          <a:bodyPr spcFirstLastPara="1" wrap="square" lIns="91425" tIns="91425" rIns="91425" bIns="91425" anchor="t" anchorCtr="0">
            <a:normAutofit fontScale="90000"/>
          </a:bodyPr>
          <a:lstStyle/>
          <a:p>
            <a:pPr algn="ctr">
              <a:spcBef>
                <a:spcPts val="0"/>
              </a:spcBef>
            </a:pPr>
            <a:r>
              <a:rPr lang="en-US">
                <a:latin typeface="Rockwell"/>
              </a:rPr>
              <a:t>Thank You</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5B6-8392-7183-23A4-1D226184C8AD}"/>
              </a:ext>
            </a:extLst>
          </p:cNvPr>
          <p:cNvSpPr>
            <a:spLocks noGrp="1"/>
          </p:cNvSpPr>
          <p:nvPr>
            <p:ph type="title"/>
          </p:nvPr>
        </p:nvSpPr>
        <p:spPr/>
        <p:txBody>
          <a:bodyPr>
            <a:normAutofit/>
          </a:bodyPr>
          <a:lstStyle/>
          <a:p>
            <a:r>
              <a:rPr lang="en-US">
                <a:cs typeface="Calibri Light"/>
              </a:rPr>
              <a:t>Appendix</a:t>
            </a:r>
            <a:endParaRPr lang="en-US"/>
          </a:p>
        </p:txBody>
      </p:sp>
    </p:spTree>
    <p:extLst>
      <p:ext uri="{BB962C8B-B14F-4D97-AF65-F5344CB8AC3E}">
        <p14:creationId xmlns:p14="http://schemas.microsoft.com/office/powerpoint/2010/main" val="3040708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16E38-66B4-B014-6844-7F87D1424121}"/>
              </a:ext>
            </a:extLst>
          </p:cNvPr>
          <p:cNvSpPr>
            <a:spLocks noGrp="1"/>
          </p:cNvSpPr>
          <p:nvPr>
            <p:ph type="title"/>
          </p:nvPr>
        </p:nvSpPr>
        <p:spPr/>
        <p:txBody>
          <a:bodyPr/>
          <a:lstStyle/>
          <a:p>
            <a:r>
              <a:rPr lang="en-US" sz="2400">
                <a:cs typeface="Calibri Light"/>
              </a:rPr>
              <a:t>Time series shape clustering – </a:t>
            </a:r>
          </a:p>
        </p:txBody>
      </p:sp>
      <p:pic>
        <p:nvPicPr>
          <p:cNvPr id="4" name="Picture 4">
            <a:extLst>
              <a:ext uri="{FF2B5EF4-FFF2-40B4-BE49-F238E27FC236}">
                <a16:creationId xmlns:a16="http://schemas.microsoft.com/office/drawing/2014/main" id="{7157047D-C04D-7C29-7726-4B19CC0B37EB}"/>
              </a:ext>
            </a:extLst>
          </p:cNvPr>
          <p:cNvPicPr>
            <a:picLocks noChangeAspect="1"/>
          </p:cNvPicPr>
          <p:nvPr/>
        </p:nvPicPr>
        <p:blipFill>
          <a:blip r:embed="rId2"/>
          <a:stretch>
            <a:fillRect/>
          </a:stretch>
        </p:blipFill>
        <p:spPr>
          <a:xfrm>
            <a:off x="792804" y="1472912"/>
            <a:ext cx="3582210" cy="2343590"/>
          </a:xfrm>
          <a:prstGeom prst="rect">
            <a:avLst/>
          </a:prstGeom>
        </p:spPr>
      </p:pic>
      <p:pic>
        <p:nvPicPr>
          <p:cNvPr id="5" name="Picture 5">
            <a:extLst>
              <a:ext uri="{FF2B5EF4-FFF2-40B4-BE49-F238E27FC236}">
                <a16:creationId xmlns:a16="http://schemas.microsoft.com/office/drawing/2014/main" id="{D2604056-B8D1-181D-AD81-A996800CD5EC}"/>
              </a:ext>
            </a:extLst>
          </p:cNvPr>
          <p:cNvPicPr>
            <a:picLocks noChangeAspect="1"/>
          </p:cNvPicPr>
          <p:nvPr/>
        </p:nvPicPr>
        <p:blipFill>
          <a:blip r:embed="rId3"/>
          <a:stretch>
            <a:fillRect/>
          </a:stretch>
        </p:blipFill>
        <p:spPr>
          <a:xfrm>
            <a:off x="4902740" y="107351"/>
            <a:ext cx="3612609" cy="2205054"/>
          </a:xfrm>
          <a:prstGeom prst="rect">
            <a:avLst/>
          </a:prstGeom>
        </p:spPr>
      </p:pic>
      <p:pic>
        <p:nvPicPr>
          <p:cNvPr id="6" name="Picture 6">
            <a:extLst>
              <a:ext uri="{FF2B5EF4-FFF2-40B4-BE49-F238E27FC236}">
                <a16:creationId xmlns:a16="http://schemas.microsoft.com/office/drawing/2014/main" id="{A503936F-D726-9ADA-3E67-192D85F97EFB}"/>
              </a:ext>
            </a:extLst>
          </p:cNvPr>
          <p:cNvPicPr>
            <a:picLocks noChangeAspect="1"/>
          </p:cNvPicPr>
          <p:nvPr/>
        </p:nvPicPr>
        <p:blipFill>
          <a:blip r:embed="rId4"/>
          <a:stretch>
            <a:fillRect/>
          </a:stretch>
        </p:blipFill>
        <p:spPr>
          <a:xfrm>
            <a:off x="4951379" y="2427851"/>
            <a:ext cx="3563971" cy="2488681"/>
          </a:xfrm>
          <a:prstGeom prst="rect">
            <a:avLst/>
          </a:prstGeom>
        </p:spPr>
      </p:pic>
    </p:spTree>
    <p:extLst>
      <p:ext uri="{BB962C8B-B14F-4D97-AF65-F5344CB8AC3E}">
        <p14:creationId xmlns:p14="http://schemas.microsoft.com/office/powerpoint/2010/main" val="418094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Google Shape;72;p14"/>
          <p:cNvSpPr txBox="1">
            <a:spLocks noGrp="1"/>
          </p:cNvSpPr>
          <p:nvPr>
            <p:ph type="title"/>
          </p:nvPr>
        </p:nvSpPr>
        <p:spPr>
          <a:xfrm>
            <a:off x="476250" y="480617"/>
            <a:ext cx="2563994" cy="4187361"/>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sz="4100" kern="1200">
                <a:solidFill>
                  <a:schemeClr val="tx1"/>
                </a:solidFill>
                <a:latin typeface="+mj-lt"/>
                <a:ea typeface="+mj-ea"/>
                <a:cs typeface="+mj-cs"/>
              </a:rPr>
              <a:t>AGENDA</a:t>
            </a:r>
          </a:p>
        </p:txBody>
      </p:sp>
      <p:sp>
        <p:nvSpPr>
          <p:cNvPr id="80"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20588" y="2597039"/>
            <a:ext cx="4057650" cy="13716"/>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4057650"/>
                      <a:gd name="connsiteY0" fmla="*/ 0 h 13716"/>
                      <a:gd name="connsiteX1" fmla="*/ 757428 w 4057650"/>
                      <a:gd name="connsiteY1" fmla="*/ 0 h 13716"/>
                      <a:gd name="connsiteX2" fmla="*/ 1474279 w 4057650"/>
                      <a:gd name="connsiteY2" fmla="*/ 0 h 13716"/>
                      <a:gd name="connsiteX3" fmla="*/ 2191131 w 4057650"/>
                      <a:gd name="connsiteY3" fmla="*/ 0 h 13716"/>
                      <a:gd name="connsiteX4" fmla="*/ 2745676 w 4057650"/>
                      <a:gd name="connsiteY4" fmla="*/ 0 h 13716"/>
                      <a:gd name="connsiteX5" fmla="*/ 3340798 w 4057650"/>
                      <a:gd name="connsiteY5" fmla="*/ 0 h 13716"/>
                      <a:gd name="connsiteX6" fmla="*/ 4057650 w 4057650"/>
                      <a:gd name="connsiteY6" fmla="*/ 0 h 13716"/>
                      <a:gd name="connsiteX7" fmla="*/ 4057650 w 4057650"/>
                      <a:gd name="connsiteY7" fmla="*/ 13716 h 13716"/>
                      <a:gd name="connsiteX8" fmla="*/ 3381375 w 4057650"/>
                      <a:gd name="connsiteY8" fmla="*/ 13716 h 13716"/>
                      <a:gd name="connsiteX9" fmla="*/ 2826830 w 4057650"/>
                      <a:gd name="connsiteY9" fmla="*/ 13716 h 13716"/>
                      <a:gd name="connsiteX10" fmla="*/ 2272284 w 4057650"/>
                      <a:gd name="connsiteY10" fmla="*/ 13716 h 13716"/>
                      <a:gd name="connsiteX11" fmla="*/ 1555432 w 4057650"/>
                      <a:gd name="connsiteY11" fmla="*/ 13716 h 13716"/>
                      <a:gd name="connsiteX12" fmla="*/ 960310 w 4057650"/>
                      <a:gd name="connsiteY12" fmla="*/ 13716 h 13716"/>
                      <a:gd name="connsiteX13" fmla="*/ 0 w 4057650"/>
                      <a:gd name="connsiteY13" fmla="*/ 13716 h 13716"/>
                      <a:gd name="connsiteX14" fmla="*/ 0 w 4057650"/>
                      <a:gd name="connsiteY14"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3716"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378" y="4708"/>
                          <a:pt x="4057987" y="7132"/>
                          <a:pt x="4057650" y="13716"/>
                        </a:cubicBezTo>
                        <a:cubicBezTo>
                          <a:pt x="3743404" y="35553"/>
                          <a:pt x="3625516" y="-19495"/>
                          <a:pt x="3381375" y="13716"/>
                        </a:cubicBezTo>
                        <a:cubicBezTo>
                          <a:pt x="3137235" y="46927"/>
                          <a:pt x="2946571" y="-4571"/>
                          <a:pt x="2826830" y="13716"/>
                        </a:cubicBezTo>
                        <a:cubicBezTo>
                          <a:pt x="2707090" y="32003"/>
                          <a:pt x="2402756" y="-3140"/>
                          <a:pt x="2272284" y="13716"/>
                        </a:cubicBezTo>
                        <a:cubicBezTo>
                          <a:pt x="2141812" y="30572"/>
                          <a:pt x="1895935" y="13627"/>
                          <a:pt x="1555432" y="13716"/>
                        </a:cubicBezTo>
                        <a:cubicBezTo>
                          <a:pt x="1214929" y="13805"/>
                          <a:pt x="1103072" y="9931"/>
                          <a:pt x="960310" y="13716"/>
                        </a:cubicBezTo>
                        <a:cubicBezTo>
                          <a:pt x="817548" y="17501"/>
                          <a:pt x="402272" y="-33931"/>
                          <a:pt x="0" y="13716"/>
                        </a:cubicBezTo>
                        <a:cubicBezTo>
                          <a:pt x="-460" y="10837"/>
                          <a:pt x="38" y="6680"/>
                          <a:pt x="0" y="0"/>
                        </a:cubicBezTo>
                        <a:close/>
                      </a:path>
                      <a:path w="4057650" h="13716"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980" y="3019"/>
                          <a:pt x="4057134" y="10425"/>
                          <a:pt x="4057650" y="13716"/>
                        </a:cubicBezTo>
                        <a:cubicBezTo>
                          <a:pt x="3865148" y="-7885"/>
                          <a:pt x="3702543" y="44896"/>
                          <a:pt x="3381375" y="13716"/>
                        </a:cubicBezTo>
                        <a:cubicBezTo>
                          <a:pt x="3060208" y="-17464"/>
                          <a:pt x="2956571" y="-13250"/>
                          <a:pt x="2826830" y="13716"/>
                        </a:cubicBezTo>
                        <a:cubicBezTo>
                          <a:pt x="2697089" y="40682"/>
                          <a:pt x="2411031" y="38582"/>
                          <a:pt x="2150555" y="13716"/>
                        </a:cubicBezTo>
                        <a:cubicBezTo>
                          <a:pt x="1890080" y="-11150"/>
                          <a:pt x="1741827" y="-5187"/>
                          <a:pt x="1474280" y="13716"/>
                        </a:cubicBezTo>
                        <a:cubicBezTo>
                          <a:pt x="1206734" y="32619"/>
                          <a:pt x="998203" y="28763"/>
                          <a:pt x="838581" y="13716"/>
                        </a:cubicBezTo>
                        <a:cubicBezTo>
                          <a:pt x="678959" y="-1331"/>
                          <a:pt x="187101" y="-17784"/>
                          <a:pt x="0" y="13716"/>
                        </a:cubicBezTo>
                        <a:cubicBezTo>
                          <a:pt x="-114" y="7033"/>
                          <a:pt x="103" y="342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4" name="TextBox 3">
            <a:extLst>
              <a:ext uri="{FF2B5EF4-FFF2-40B4-BE49-F238E27FC236}">
                <a16:creationId xmlns:a16="http://schemas.microsoft.com/office/drawing/2014/main" id="{FFB4E047-BC74-DF58-44A6-6BADF0EEFF5B}"/>
              </a:ext>
            </a:extLst>
          </p:cNvPr>
          <p:cNvGraphicFramePr/>
          <p:nvPr>
            <p:extLst>
              <p:ext uri="{D42A27DB-BD31-4B8C-83A1-F6EECF244321}">
                <p14:modId xmlns:p14="http://schemas.microsoft.com/office/powerpoint/2010/main" val="1438968345"/>
              </p:ext>
            </p:extLst>
          </p:nvPr>
        </p:nvGraphicFramePr>
        <p:xfrm>
          <a:off x="3956032" y="843812"/>
          <a:ext cx="4331487" cy="35218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1" name="Arrow: Chevron 140">
            <a:extLst>
              <a:ext uri="{FF2B5EF4-FFF2-40B4-BE49-F238E27FC236}">
                <a16:creationId xmlns:a16="http://schemas.microsoft.com/office/drawing/2014/main" id="{DD1665D0-0E33-7D3E-699D-30FF47A139A3}"/>
              </a:ext>
            </a:extLst>
          </p:cNvPr>
          <p:cNvSpPr/>
          <p:nvPr/>
        </p:nvSpPr>
        <p:spPr>
          <a:xfrm>
            <a:off x="3515163" y="1055576"/>
            <a:ext cx="400585" cy="33649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6" name="Arrow: Chevron 175">
            <a:extLst>
              <a:ext uri="{FF2B5EF4-FFF2-40B4-BE49-F238E27FC236}">
                <a16:creationId xmlns:a16="http://schemas.microsoft.com/office/drawing/2014/main" id="{FEA9643C-5186-D3C3-1763-4B3159382F18}"/>
              </a:ext>
            </a:extLst>
          </p:cNvPr>
          <p:cNvSpPr/>
          <p:nvPr/>
        </p:nvSpPr>
        <p:spPr>
          <a:xfrm>
            <a:off x="3515163" y="1691169"/>
            <a:ext cx="400585" cy="33649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7" name="Arrow: Chevron 176">
            <a:extLst>
              <a:ext uri="{FF2B5EF4-FFF2-40B4-BE49-F238E27FC236}">
                <a16:creationId xmlns:a16="http://schemas.microsoft.com/office/drawing/2014/main" id="{0A1F598B-8A3A-922D-64E9-6331A6362CA2}"/>
              </a:ext>
            </a:extLst>
          </p:cNvPr>
          <p:cNvSpPr/>
          <p:nvPr/>
        </p:nvSpPr>
        <p:spPr>
          <a:xfrm>
            <a:off x="3515163" y="2401538"/>
            <a:ext cx="400585" cy="33649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8" name="Arrow: Chevron 177">
            <a:extLst>
              <a:ext uri="{FF2B5EF4-FFF2-40B4-BE49-F238E27FC236}">
                <a16:creationId xmlns:a16="http://schemas.microsoft.com/office/drawing/2014/main" id="{9E4B9C16-9ADE-341E-AA9E-1269877DEECB}"/>
              </a:ext>
            </a:extLst>
          </p:cNvPr>
          <p:cNvSpPr/>
          <p:nvPr/>
        </p:nvSpPr>
        <p:spPr>
          <a:xfrm>
            <a:off x="3515163" y="3122589"/>
            <a:ext cx="400585" cy="33649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9" name="Arrow: Chevron 178">
            <a:extLst>
              <a:ext uri="{FF2B5EF4-FFF2-40B4-BE49-F238E27FC236}">
                <a16:creationId xmlns:a16="http://schemas.microsoft.com/office/drawing/2014/main" id="{030C6A7E-3E64-ECCD-5A92-72302C88E023}"/>
              </a:ext>
            </a:extLst>
          </p:cNvPr>
          <p:cNvSpPr/>
          <p:nvPr/>
        </p:nvSpPr>
        <p:spPr>
          <a:xfrm>
            <a:off x="3515163" y="3832958"/>
            <a:ext cx="400585" cy="33649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E943-989E-1AFA-77E0-38631EA6041A}"/>
              </a:ext>
            </a:extLst>
          </p:cNvPr>
          <p:cNvSpPr>
            <a:spLocks noGrp="1"/>
          </p:cNvSpPr>
          <p:nvPr>
            <p:ph type="title"/>
          </p:nvPr>
        </p:nvSpPr>
        <p:spPr>
          <a:xfrm>
            <a:off x="441" y="326"/>
            <a:ext cx="8520600" cy="707400"/>
          </a:xfrm>
        </p:spPr>
        <p:txBody>
          <a:bodyPr>
            <a:normAutofit/>
          </a:bodyPr>
          <a:lstStyle/>
          <a:p>
            <a:r>
              <a:rPr lang="en-US" sz="3200">
                <a:latin typeface="Calibri"/>
                <a:cs typeface="Calibri Light"/>
              </a:rPr>
              <a:t>Project Background and Objectives</a:t>
            </a:r>
            <a:endParaRPr lang="en-US" sz="3200">
              <a:latin typeface="Calibri"/>
              <a:cs typeface="Calibri"/>
            </a:endParaRPr>
          </a:p>
        </p:txBody>
      </p:sp>
      <p:cxnSp>
        <p:nvCxnSpPr>
          <p:cNvPr id="5" name="Straight Arrow Connector 4">
            <a:extLst>
              <a:ext uri="{FF2B5EF4-FFF2-40B4-BE49-F238E27FC236}">
                <a16:creationId xmlns:a16="http://schemas.microsoft.com/office/drawing/2014/main" id="{0304F74A-35CA-E04F-95E1-3CDBE67A4F62}"/>
              </a:ext>
            </a:extLst>
          </p:cNvPr>
          <p:cNvCxnSpPr/>
          <p:nvPr/>
        </p:nvCxnSpPr>
        <p:spPr>
          <a:xfrm flipH="1">
            <a:off x="4427581" y="1114425"/>
            <a:ext cx="15444" cy="3676133"/>
          </a:xfrm>
          <a:prstGeom prst="straightConnector1">
            <a:avLst/>
          </a:prstGeom>
          <a:ln>
            <a:solidFill>
              <a:schemeClr val="accent2"/>
            </a:solidFill>
            <a:prstDash val="dash"/>
          </a:ln>
        </p:spPr>
        <p:style>
          <a:lnRef idx="2">
            <a:schemeClr val="accent3"/>
          </a:lnRef>
          <a:fillRef idx="0">
            <a:schemeClr val="accent3"/>
          </a:fillRef>
          <a:effectRef idx="1">
            <a:schemeClr val="accent3"/>
          </a:effectRef>
          <a:fontRef idx="minor">
            <a:schemeClr val="tx1"/>
          </a:fontRef>
        </p:style>
      </p:cxnSp>
      <p:sp>
        <p:nvSpPr>
          <p:cNvPr id="88" name="Rectangle: Rounded Corners 87">
            <a:extLst>
              <a:ext uri="{FF2B5EF4-FFF2-40B4-BE49-F238E27FC236}">
                <a16:creationId xmlns:a16="http://schemas.microsoft.com/office/drawing/2014/main" id="{0E34B6E4-4567-9BA8-290C-CA6E0085AEAF}"/>
              </a:ext>
            </a:extLst>
          </p:cNvPr>
          <p:cNvSpPr/>
          <p:nvPr/>
        </p:nvSpPr>
        <p:spPr>
          <a:xfrm>
            <a:off x="227570" y="1573943"/>
            <a:ext cx="1256269" cy="85467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cs typeface="Calibri"/>
            </a:endParaRPr>
          </a:p>
          <a:p>
            <a:pPr algn="ctr"/>
            <a:endParaRPr lang="en-US" b="1">
              <a:solidFill>
                <a:schemeClr val="tx1"/>
              </a:solidFill>
              <a:cs typeface="Calibri"/>
            </a:endParaRPr>
          </a:p>
          <a:p>
            <a:pPr algn="ctr"/>
            <a:r>
              <a:rPr lang="en-US" b="1">
                <a:solidFill>
                  <a:schemeClr val="tx1"/>
                </a:solidFill>
                <a:cs typeface="Calibri"/>
              </a:rPr>
              <a:t>Inventory Problems</a:t>
            </a:r>
          </a:p>
        </p:txBody>
      </p:sp>
      <p:sp>
        <p:nvSpPr>
          <p:cNvPr id="89" name="Rectangle: Rounded Corners 88">
            <a:extLst>
              <a:ext uri="{FF2B5EF4-FFF2-40B4-BE49-F238E27FC236}">
                <a16:creationId xmlns:a16="http://schemas.microsoft.com/office/drawing/2014/main" id="{7956E420-3C73-A4A1-8A0E-CAEF9912EBC4}"/>
              </a:ext>
            </a:extLst>
          </p:cNvPr>
          <p:cNvSpPr/>
          <p:nvPr/>
        </p:nvSpPr>
        <p:spPr>
          <a:xfrm>
            <a:off x="227569" y="2737536"/>
            <a:ext cx="1256269" cy="85467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tx1"/>
              </a:solidFill>
              <a:cs typeface="Calibri"/>
            </a:endParaRPr>
          </a:p>
          <a:p>
            <a:pPr algn="ctr"/>
            <a:endParaRPr lang="en-US" b="1">
              <a:solidFill>
                <a:schemeClr val="tx1"/>
              </a:solidFill>
              <a:cs typeface="Calibri"/>
            </a:endParaRPr>
          </a:p>
          <a:p>
            <a:pPr algn="ctr"/>
            <a:r>
              <a:rPr lang="en-US" b="1">
                <a:solidFill>
                  <a:schemeClr val="tx1"/>
                </a:solidFill>
                <a:cs typeface="Calibri"/>
              </a:rPr>
              <a:t>Forecast</a:t>
            </a:r>
          </a:p>
        </p:txBody>
      </p:sp>
      <p:sp>
        <p:nvSpPr>
          <p:cNvPr id="90" name="Rectangle: Rounded Corners 89">
            <a:extLst>
              <a:ext uri="{FF2B5EF4-FFF2-40B4-BE49-F238E27FC236}">
                <a16:creationId xmlns:a16="http://schemas.microsoft.com/office/drawing/2014/main" id="{6985FD04-01FE-12E3-404A-C9127EDF7C58}"/>
              </a:ext>
            </a:extLst>
          </p:cNvPr>
          <p:cNvSpPr/>
          <p:nvPr/>
        </p:nvSpPr>
        <p:spPr>
          <a:xfrm>
            <a:off x="227569" y="3937171"/>
            <a:ext cx="1256269" cy="85467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tx1"/>
              </a:solidFill>
              <a:cs typeface="Calibri"/>
            </a:endParaRPr>
          </a:p>
          <a:p>
            <a:pPr algn="ctr"/>
            <a:endParaRPr lang="en-US" b="1">
              <a:solidFill>
                <a:schemeClr val="tx1"/>
              </a:solidFill>
              <a:cs typeface="Calibri"/>
            </a:endParaRPr>
          </a:p>
          <a:p>
            <a:pPr algn="ctr"/>
            <a:r>
              <a:rPr lang="en-US" b="1">
                <a:solidFill>
                  <a:schemeClr val="tx1"/>
                </a:solidFill>
                <a:cs typeface="Calibri"/>
              </a:rPr>
              <a:t>Result</a:t>
            </a:r>
          </a:p>
        </p:txBody>
      </p:sp>
      <p:sp>
        <p:nvSpPr>
          <p:cNvPr id="91" name="Rectangle 90">
            <a:extLst>
              <a:ext uri="{FF2B5EF4-FFF2-40B4-BE49-F238E27FC236}">
                <a16:creationId xmlns:a16="http://schemas.microsoft.com/office/drawing/2014/main" id="{8AB2713B-D4E3-1B05-08F4-A071731065BD}"/>
              </a:ext>
            </a:extLst>
          </p:cNvPr>
          <p:cNvSpPr/>
          <p:nvPr/>
        </p:nvSpPr>
        <p:spPr>
          <a:xfrm>
            <a:off x="1631864" y="1634438"/>
            <a:ext cx="2625810" cy="74140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buChar char="•"/>
            </a:pPr>
            <a:r>
              <a:rPr lang="en-US" sz="1200">
                <a:solidFill>
                  <a:schemeClr val="tx1"/>
                </a:solidFill>
                <a:ea typeface="+mn-lt"/>
                <a:cs typeface="+mn-lt"/>
              </a:rPr>
              <a:t>Lack of popular items</a:t>
            </a:r>
          </a:p>
          <a:p>
            <a:pPr marL="285750" lvl="1" indent="-285750">
              <a:buChar char="•"/>
            </a:pPr>
            <a:r>
              <a:rPr lang="en-US" sz="1200">
                <a:solidFill>
                  <a:schemeClr val="tx1"/>
                </a:solidFill>
                <a:ea typeface="+mn-lt"/>
                <a:cs typeface="+mn-lt"/>
              </a:rPr>
              <a:t>Lost revenue</a:t>
            </a:r>
          </a:p>
          <a:p>
            <a:pPr marL="285750" lvl="1" indent="-285750">
              <a:buChar char="•"/>
            </a:pPr>
            <a:r>
              <a:rPr lang="en-US" sz="1200">
                <a:solidFill>
                  <a:schemeClr val="tx1"/>
                </a:solidFill>
                <a:ea typeface="+mn-lt"/>
                <a:cs typeface="+mn-lt"/>
              </a:rPr>
              <a:t>Extra product waste</a:t>
            </a:r>
            <a:endParaRPr lang="en-US" sz="1200">
              <a:solidFill>
                <a:schemeClr val="tx1"/>
              </a:solidFill>
              <a:cs typeface="Calibri"/>
            </a:endParaRPr>
          </a:p>
        </p:txBody>
      </p:sp>
      <p:sp>
        <p:nvSpPr>
          <p:cNvPr id="92" name="Rectangle 91">
            <a:extLst>
              <a:ext uri="{FF2B5EF4-FFF2-40B4-BE49-F238E27FC236}">
                <a16:creationId xmlns:a16="http://schemas.microsoft.com/office/drawing/2014/main" id="{C4C2C5CC-CB62-59BD-5E3F-3C939A67EFE6}"/>
              </a:ext>
            </a:extLst>
          </p:cNvPr>
          <p:cNvSpPr/>
          <p:nvPr/>
        </p:nvSpPr>
        <p:spPr>
          <a:xfrm>
            <a:off x="1631864" y="2792884"/>
            <a:ext cx="2625810" cy="74140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lvl="1" indent="-285750">
              <a:buChar char="•"/>
            </a:pPr>
            <a:r>
              <a:rPr lang="en-US" sz="1200">
                <a:solidFill>
                  <a:schemeClr val="tx1"/>
                </a:solidFill>
                <a:ea typeface="+mn-lt"/>
                <a:cs typeface="+mn-lt"/>
              </a:rPr>
              <a:t>Brick and mortar stores for sales to determine how much inventory to buy</a:t>
            </a:r>
          </a:p>
        </p:txBody>
      </p:sp>
      <p:sp>
        <p:nvSpPr>
          <p:cNvPr id="93" name="Rectangle 92">
            <a:extLst>
              <a:ext uri="{FF2B5EF4-FFF2-40B4-BE49-F238E27FC236}">
                <a16:creationId xmlns:a16="http://schemas.microsoft.com/office/drawing/2014/main" id="{C0F3EDA0-432C-6E69-8232-7BA5C807F6FB}"/>
              </a:ext>
            </a:extLst>
          </p:cNvPr>
          <p:cNvSpPr/>
          <p:nvPr/>
        </p:nvSpPr>
        <p:spPr>
          <a:xfrm>
            <a:off x="1631864" y="3992519"/>
            <a:ext cx="2625810" cy="74140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lvl="1" indent="-285750">
              <a:buChar char="•"/>
            </a:pPr>
            <a:r>
              <a:rPr lang="en-US" sz="1200">
                <a:solidFill>
                  <a:schemeClr val="tx1"/>
                </a:solidFill>
                <a:ea typeface="+mn-lt"/>
                <a:cs typeface="+mn-lt"/>
              </a:rPr>
              <a:t>More accurate forecasting can decrease food waste and increase customer satisfaction</a:t>
            </a:r>
          </a:p>
        </p:txBody>
      </p:sp>
      <p:cxnSp>
        <p:nvCxnSpPr>
          <p:cNvPr id="115" name="Straight Arrow Connector 114">
            <a:extLst>
              <a:ext uri="{FF2B5EF4-FFF2-40B4-BE49-F238E27FC236}">
                <a16:creationId xmlns:a16="http://schemas.microsoft.com/office/drawing/2014/main" id="{421E7624-3C68-B677-6BC7-D7E113955CF3}"/>
              </a:ext>
            </a:extLst>
          </p:cNvPr>
          <p:cNvCxnSpPr>
            <a:cxnSpLocks/>
          </p:cNvCxnSpPr>
          <p:nvPr/>
        </p:nvCxnSpPr>
        <p:spPr>
          <a:xfrm flipV="1">
            <a:off x="591836" y="2581788"/>
            <a:ext cx="3351772" cy="2"/>
          </a:xfrm>
          <a:prstGeom prst="straightConnector1">
            <a:avLst/>
          </a:prstGeom>
          <a:ln>
            <a:solidFill>
              <a:schemeClr val="bg1">
                <a:lumMod val="85000"/>
              </a:schemeClr>
            </a:solidFill>
            <a:prstDash val="dash"/>
          </a:ln>
        </p:spPr>
        <p:style>
          <a:lnRef idx="2">
            <a:schemeClr val="accent3"/>
          </a:lnRef>
          <a:fillRef idx="0">
            <a:schemeClr val="accent3"/>
          </a:fillRef>
          <a:effectRef idx="1">
            <a:schemeClr val="accent3"/>
          </a:effectRef>
          <a:fontRef idx="minor">
            <a:schemeClr val="tx1"/>
          </a:fontRef>
        </p:style>
      </p:cxnSp>
      <p:cxnSp>
        <p:nvCxnSpPr>
          <p:cNvPr id="116" name="Straight Arrow Connector 115">
            <a:extLst>
              <a:ext uri="{FF2B5EF4-FFF2-40B4-BE49-F238E27FC236}">
                <a16:creationId xmlns:a16="http://schemas.microsoft.com/office/drawing/2014/main" id="{5FBC98D8-C848-E2B9-0F37-713A247720B8}"/>
              </a:ext>
            </a:extLst>
          </p:cNvPr>
          <p:cNvCxnSpPr>
            <a:cxnSpLocks/>
          </p:cNvCxnSpPr>
          <p:nvPr/>
        </p:nvCxnSpPr>
        <p:spPr>
          <a:xfrm flipV="1">
            <a:off x="684512" y="3765977"/>
            <a:ext cx="3351772" cy="2"/>
          </a:xfrm>
          <a:prstGeom prst="straightConnector1">
            <a:avLst/>
          </a:prstGeom>
          <a:ln>
            <a:solidFill>
              <a:schemeClr val="bg1">
                <a:lumMod val="85000"/>
              </a:schemeClr>
            </a:solidFill>
            <a:prstDash val="dash"/>
          </a:ln>
        </p:spPr>
        <p:style>
          <a:lnRef idx="2">
            <a:schemeClr val="accent3"/>
          </a:lnRef>
          <a:fillRef idx="0">
            <a:schemeClr val="accent3"/>
          </a:fillRef>
          <a:effectRef idx="1">
            <a:schemeClr val="accent3"/>
          </a:effectRef>
          <a:fontRef idx="minor">
            <a:schemeClr val="tx1"/>
          </a:fontRef>
        </p:style>
      </p:cxnSp>
      <p:pic>
        <p:nvPicPr>
          <p:cNvPr id="118" name="Graphic 118" descr="Shopping cart with solid fill">
            <a:extLst>
              <a:ext uri="{FF2B5EF4-FFF2-40B4-BE49-F238E27FC236}">
                <a16:creationId xmlns:a16="http://schemas.microsoft.com/office/drawing/2014/main" id="{1AD7D7CB-085A-4B4F-F03D-6AF30E8446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0354" y="1620279"/>
            <a:ext cx="363496" cy="384090"/>
          </a:xfrm>
          <a:prstGeom prst="rect">
            <a:avLst/>
          </a:prstGeom>
        </p:spPr>
      </p:pic>
      <p:pic>
        <p:nvPicPr>
          <p:cNvPr id="119" name="Graphic 119" descr="Bar chart with solid fill">
            <a:extLst>
              <a:ext uri="{FF2B5EF4-FFF2-40B4-BE49-F238E27FC236}">
                <a16:creationId xmlns:a16="http://schemas.microsoft.com/office/drawing/2014/main" id="{3BE264F1-8DB8-1F82-7060-70EAAC089D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165" y="3993807"/>
            <a:ext cx="445873" cy="451021"/>
          </a:xfrm>
          <a:prstGeom prst="rect">
            <a:avLst/>
          </a:prstGeom>
        </p:spPr>
      </p:pic>
      <p:pic>
        <p:nvPicPr>
          <p:cNvPr id="120" name="Graphic 120" descr="Money with solid fill">
            <a:extLst>
              <a:ext uri="{FF2B5EF4-FFF2-40B4-BE49-F238E27FC236}">
                <a16:creationId xmlns:a16="http://schemas.microsoft.com/office/drawing/2014/main" id="{B860624B-872D-5063-069E-47B1240450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3124" y="2835361"/>
            <a:ext cx="409833" cy="409833"/>
          </a:xfrm>
          <a:prstGeom prst="rect">
            <a:avLst/>
          </a:prstGeom>
        </p:spPr>
      </p:pic>
      <p:grpSp>
        <p:nvGrpSpPr>
          <p:cNvPr id="131" name="Group 130">
            <a:extLst>
              <a:ext uri="{FF2B5EF4-FFF2-40B4-BE49-F238E27FC236}">
                <a16:creationId xmlns:a16="http://schemas.microsoft.com/office/drawing/2014/main" id="{40F3F766-1D89-D1EC-98FC-D29571A90D80}"/>
              </a:ext>
            </a:extLst>
          </p:cNvPr>
          <p:cNvGrpSpPr/>
          <p:nvPr/>
        </p:nvGrpSpPr>
        <p:grpSpPr>
          <a:xfrm>
            <a:off x="262323" y="1055472"/>
            <a:ext cx="4051985" cy="307777"/>
            <a:chOff x="262323" y="1055472"/>
            <a:chExt cx="4051985" cy="307777"/>
          </a:xfrm>
        </p:grpSpPr>
        <p:cxnSp>
          <p:nvCxnSpPr>
            <p:cNvPr id="130" name="Straight Arrow Connector 129">
              <a:extLst>
                <a:ext uri="{FF2B5EF4-FFF2-40B4-BE49-F238E27FC236}">
                  <a16:creationId xmlns:a16="http://schemas.microsoft.com/office/drawing/2014/main" id="{37D1E038-521A-4200-0D1A-EECC981E9469}"/>
                </a:ext>
              </a:extLst>
            </p:cNvPr>
            <p:cNvCxnSpPr/>
            <p:nvPr/>
          </p:nvCxnSpPr>
          <p:spPr>
            <a:xfrm>
              <a:off x="262323" y="1237992"/>
              <a:ext cx="4051985" cy="10297"/>
            </a:xfrm>
            <a:prstGeom prst="straightConnector1">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9CA10FD9-1046-1FA2-B78C-BBDC64211786}"/>
                </a:ext>
              </a:extLst>
            </p:cNvPr>
            <p:cNvSpPr txBox="1"/>
            <p:nvPr/>
          </p:nvSpPr>
          <p:spPr>
            <a:xfrm>
              <a:off x="1148150" y="1055472"/>
              <a:ext cx="2347784" cy="307777"/>
            </a:xfrm>
            <a:prstGeom prst="rect">
              <a:avLst/>
            </a:prstGeom>
            <a:solidFill>
              <a:schemeClr val="bg1"/>
            </a:solidFill>
            <a:ln>
              <a:solidFill>
                <a:schemeClr val="bg1">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Project Background</a:t>
              </a:r>
              <a:endParaRPr lang="en-US"/>
            </a:p>
          </p:txBody>
        </p:sp>
      </p:grpSp>
      <p:grpSp>
        <p:nvGrpSpPr>
          <p:cNvPr id="137" name="Group 136">
            <a:extLst>
              <a:ext uri="{FF2B5EF4-FFF2-40B4-BE49-F238E27FC236}">
                <a16:creationId xmlns:a16="http://schemas.microsoft.com/office/drawing/2014/main" id="{EBFD2D47-A625-6EF3-FD69-7EB3423518CC}"/>
              </a:ext>
            </a:extLst>
          </p:cNvPr>
          <p:cNvGrpSpPr/>
          <p:nvPr/>
        </p:nvGrpSpPr>
        <p:grpSpPr>
          <a:xfrm>
            <a:off x="4736499" y="1055472"/>
            <a:ext cx="4051985" cy="307777"/>
            <a:chOff x="262323" y="1055472"/>
            <a:chExt cx="4051985" cy="307777"/>
          </a:xfrm>
        </p:grpSpPr>
        <p:cxnSp>
          <p:nvCxnSpPr>
            <p:cNvPr id="138" name="Straight Arrow Connector 137">
              <a:extLst>
                <a:ext uri="{FF2B5EF4-FFF2-40B4-BE49-F238E27FC236}">
                  <a16:creationId xmlns:a16="http://schemas.microsoft.com/office/drawing/2014/main" id="{9FD32A73-2F2F-A6CE-69AE-6E1C5BBECAD8}"/>
                </a:ext>
              </a:extLst>
            </p:cNvPr>
            <p:cNvCxnSpPr>
              <a:cxnSpLocks/>
            </p:cNvCxnSpPr>
            <p:nvPr/>
          </p:nvCxnSpPr>
          <p:spPr>
            <a:xfrm>
              <a:off x="262323" y="1237992"/>
              <a:ext cx="4051985" cy="10297"/>
            </a:xfrm>
            <a:prstGeom prst="straightConnector1">
              <a:avLst/>
            </a:prstGeom>
          </p:spPr>
          <p:style>
            <a:lnRef idx="3">
              <a:schemeClr val="dk1"/>
            </a:lnRef>
            <a:fillRef idx="0">
              <a:schemeClr val="dk1"/>
            </a:fillRef>
            <a:effectRef idx="2">
              <a:schemeClr val="dk1"/>
            </a:effectRef>
            <a:fontRef idx="minor">
              <a:schemeClr val="tx1"/>
            </a:fontRef>
          </p:style>
        </p:cxnSp>
        <p:sp>
          <p:nvSpPr>
            <p:cNvPr id="139" name="TextBox 138">
              <a:extLst>
                <a:ext uri="{FF2B5EF4-FFF2-40B4-BE49-F238E27FC236}">
                  <a16:creationId xmlns:a16="http://schemas.microsoft.com/office/drawing/2014/main" id="{0F116E50-19EB-FF0E-69F6-7C778C4A015A}"/>
                </a:ext>
              </a:extLst>
            </p:cNvPr>
            <p:cNvSpPr txBox="1"/>
            <p:nvPr/>
          </p:nvSpPr>
          <p:spPr>
            <a:xfrm>
              <a:off x="1148150" y="1055472"/>
              <a:ext cx="2347784" cy="307777"/>
            </a:xfrm>
            <a:prstGeom prst="rect">
              <a:avLst/>
            </a:prstGeom>
            <a:solidFill>
              <a:schemeClr val="bg1"/>
            </a:solidFill>
            <a:ln>
              <a:solidFill>
                <a:schemeClr val="bg1">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Objectives</a:t>
              </a:r>
            </a:p>
          </p:txBody>
        </p:sp>
      </p:grpSp>
      <p:sp>
        <p:nvSpPr>
          <p:cNvPr id="140" name="TextBox 139">
            <a:extLst>
              <a:ext uri="{FF2B5EF4-FFF2-40B4-BE49-F238E27FC236}">
                <a16:creationId xmlns:a16="http://schemas.microsoft.com/office/drawing/2014/main" id="{E0C6C64E-99F6-936E-A7F5-043CFFC28AF6}"/>
              </a:ext>
            </a:extLst>
          </p:cNvPr>
          <p:cNvSpPr txBox="1"/>
          <p:nvPr/>
        </p:nvSpPr>
        <p:spPr>
          <a:xfrm>
            <a:off x="4662617" y="1550258"/>
            <a:ext cx="43289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latin typeface="Calibri"/>
              </a:rPr>
              <a:t>Given the daily sales across stores and product families, forecast the future daily sales at store-product level</a:t>
            </a:r>
            <a:endParaRPr lang="en-US" b="1" i="1"/>
          </a:p>
        </p:txBody>
      </p:sp>
      <p:sp>
        <p:nvSpPr>
          <p:cNvPr id="141" name="Isosceles Triangle 140">
            <a:extLst>
              <a:ext uri="{FF2B5EF4-FFF2-40B4-BE49-F238E27FC236}">
                <a16:creationId xmlns:a16="http://schemas.microsoft.com/office/drawing/2014/main" id="{9DBE1254-9187-B380-1B8C-248F64CB6048}"/>
              </a:ext>
            </a:extLst>
          </p:cNvPr>
          <p:cNvSpPr/>
          <p:nvPr/>
        </p:nvSpPr>
        <p:spPr>
          <a:xfrm rot="10800000">
            <a:off x="6229823" y="2191777"/>
            <a:ext cx="1065769" cy="236837"/>
          </a:xfrm>
          <a:prstGeom prst="triangl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 name="Group 152">
            <a:extLst>
              <a:ext uri="{FF2B5EF4-FFF2-40B4-BE49-F238E27FC236}">
                <a16:creationId xmlns:a16="http://schemas.microsoft.com/office/drawing/2014/main" id="{1AB2B991-CA82-B898-C27B-7148FCF0D219}"/>
              </a:ext>
            </a:extLst>
          </p:cNvPr>
          <p:cNvGrpSpPr/>
          <p:nvPr/>
        </p:nvGrpSpPr>
        <p:grpSpPr>
          <a:xfrm>
            <a:off x="4661766" y="2795387"/>
            <a:ext cx="525160" cy="283175"/>
            <a:chOff x="4615434" y="2615184"/>
            <a:chExt cx="813485" cy="483972"/>
          </a:xfrm>
        </p:grpSpPr>
        <p:sp>
          <p:nvSpPr>
            <p:cNvPr id="151" name="Arrow: Chevron 150">
              <a:extLst>
                <a:ext uri="{FF2B5EF4-FFF2-40B4-BE49-F238E27FC236}">
                  <a16:creationId xmlns:a16="http://schemas.microsoft.com/office/drawing/2014/main" id="{FD29F28B-9C53-09EA-C8DA-83AC677AB7D8}"/>
                </a:ext>
              </a:extLst>
            </p:cNvPr>
            <p:cNvSpPr/>
            <p:nvPr/>
          </p:nvSpPr>
          <p:spPr>
            <a:xfrm>
              <a:off x="4615434" y="2615184"/>
              <a:ext cx="483972" cy="483972"/>
            </a:xfrm>
            <a:prstGeom prst="chevr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2" name="Arrow: Chevron 151">
              <a:extLst>
                <a:ext uri="{FF2B5EF4-FFF2-40B4-BE49-F238E27FC236}">
                  <a16:creationId xmlns:a16="http://schemas.microsoft.com/office/drawing/2014/main" id="{4F63BB40-D832-86F7-39F8-C23897ADE517}"/>
                </a:ext>
              </a:extLst>
            </p:cNvPr>
            <p:cNvSpPr/>
            <p:nvPr/>
          </p:nvSpPr>
          <p:spPr>
            <a:xfrm>
              <a:off x="4944947" y="2615184"/>
              <a:ext cx="483972" cy="483972"/>
            </a:xfrm>
            <a:prstGeom prst="chevr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55" name="Group 154">
            <a:extLst>
              <a:ext uri="{FF2B5EF4-FFF2-40B4-BE49-F238E27FC236}">
                <a16:creationId xmlns:a16="http://schemas.microsoft.com/office/drawing/2014/main" id="{5667CFE2-670D-8ED9-595A-C46779C241B8}"/>
              </a:ext>
            </a:extLst>
          </p:cNvPr>
          <p:cNvGrpSpPr/>
          <p:nvPr/>
        </p:nvGrpSpPr>
        <p:grpSpPr>
          <a:xfrm>
            <a:off x="4661766" y="3562536"/>
            <a:ext cx="525160" cy="283175"/>
            <a:chOff x="4615434" y="2615184"/>
            <a:chExt cx="813485" cy="483972"/>
          </a:xfrm>
        </p:grpSpPr>
        <p:sp>
          <p:nvSpPr>
            <p:cNvPr id="156" name="Arrow: Chevron 155">
              <a:extLst>
                <a:ext uri="{FF2B5EF4-FFF2-40B4-BE49-F238E27FC236}">
                  <a16:creationId xmlns:a16="http://schemas.microsoft.com/office/drawing/2014/main" id="{8569216F-7488-5337-EE88-5A4F8D642E08}"/>
                </a:ext>
              </a:extLst>
            </p:cNvPr>
            <p:cNvSpPr/>
            <p:nvPr/>
          </p:nvSpPr>
          <p:spPr>
            <a:xfrm>
              <a:off x="4615434" y="2615184"/>
              <a:ext cx="483972" cy="483972"/>
            </a:xfrm>
            <a:prstGeom prst="chevr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7" name="Arrow: Chevron 156">
              <a:extLst>
                <a:ext uri="{FF2B5EF4-FFF2-40B4-BE49-F238E27FC236}">
                  <a16:creationId xmlns:a16="http://schemas.microsoft.com/office/drawing/2014/main" id="{A765657B-EE88-651D-CFD5-89EA214D01A0}"/>
                </a:ext>
              </a:extLst>
            </p:cNvPr>
            <p:cNvSpPr/>
            <p:nvPr/>
          </p:nvSpPr>
          <p:spPr>
            <a:xfrm>
              <a:off x="4944947" y="2615184"/>
              <a:ext cx="483972" cy="483972"/>
            </a:xfrm>
            <a:prstGeom prst="chevr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58" name="Group 157">
            <a:extLst>
              <a:ext uri="{FF2B5EF4-FFF2-40B4-BE49-F238E27FC236}">
                <a16:creationId xmlns:a16="http://schemas.microsoft.com/office/drawing/2014/main" id="{E736FEB7-DED3-72F4-6F89-C47998F3996A}"/>
              </a:ext>
            </a:extLst>
          </p:cNvPr>
          <p:cNvGrpSpPr/>
          <p:nvPr/>
        </p:nvGrpSpPr>
        <p:grpSpPr>
          <a:xfrm>
            <a:off x="4661772" y="4365725"/>
            <a:ext cx="525160" cy="283175"/>
            <a:chOff x="4615434" y="2615184"/>
            <a:chExt cx="813485" cy="483972"/>
          </a:xfrm>
        </p:grpSpPr>
        <p:sp>
          <p:nvSpPr>
            <p:cNvPr id="159" name="Arrow: Chevron 158">
              <a:extLst>
                <a:ext uri="{FF2B5EF4-FFF2-40B4-BE49-F238E27FC236}">
                  <a16:creationId xmlns:a16="http://schemas.microsoft.com/office/drawing/2014/main" id="{80E78DE9-25F3-7E05-F2B9-2D305B86A479}"/>
                </a:ext>
              </a:extLst>
            </p:cNvPr>
            <p:cNvSpPr/>
            <p:nvPr/>
          </p:nvSpPr>
          <p:spPr>
            <a:xfrm>
              <a:off x="4615434" y="2615184"/>
              <a:ext cx="483972" cy="483972"/>
            </a:xfrm>
            <a:prstGeom prst="chevr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Arrow: Chevron 159">
              <a:extLst>
                <a:ext uri="{FF2B5EF4-FFF2-40B4-BE49-F238E27FC236}">
                  <a16:creationId xmlns:a16="http://schemas.microsoft.com/office/drawing/2014/main" id="{ABBC9385-DFED-E597-021A-9A151BC71A10}"/>
                </a:ext>
              </a:extLst>
            </p:cNvPr>
            <p:cNvSpPr/>
            <p:nvPr/>
          </p:nvSpPr>
          <p:spPr>
            <a:xfrm>
              <a:off x="4944947" y="2615184"/>
              <a:ext cx="483972" cy="483972"/>
            </a:xfrm>
            <a:prstGeom prst="chevr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1" name="TextBox 160">
            <a:extLst>
              <a:ext uri="{FF2B5EF4-FFF2-40B4-BE49-F238E27FC236}">
                <a16:creationId xmlns:a16="http://schemas.microsoft.com/office/drawing/2014/main" id="{3E227DB3-A7DC-B4FE-1B1D-68658BE9B7A2}"/>
              </a:ext>
            </a:extLst>
          </p:cNvPr>
          <p:cNvSpPr txBox="1"/>
          <p:nvPr/>
        </p:nvSpPr>
        <p:spPr>
          <a:xfrm>
            <a:off x="5393724" y="2719001"/>
            <a:ext cx="352579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rPr>
              <a:t>Perform exploratory data analysis and time series analysis of Favorita stores data</a:t>
            </a:r>
          </a:p>
        </p:txBody>
      </p:sp>
      <p:sp>
        <p:nvSpPr>
          <p:cNvPr id="162" name="TextBox 161">
            <a:extLst>
              <a:ext uri="{FF2B5EF4-FFF2-40B4-BE49-F238E27FC236}">
                <a16:creationId xmlns:a16="http://schemas.microsoft.com/office/drawing/2014/main" id="{84629FE4-914C-F6EB-72CA-84BC049D3DF4}"/>
              </a:ext>
            </a:extLst>
          </p:cNvPr>
          <p:cNvSpPr txBox="1"/>
          <p:nvPr/>
        </p:nvSpPr>
        <p:spPr>
          <a:xfrm>
            <a:off x="5393724" y="3563379"/>
            <a:ext cx="343311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rPr>
              <a:t>Identify the factors that impact sales</a:t>
            </a:r>
          </a:p>
        </p:txBody>
      </p:sp>
      <p:sp>
        <p:nvSpPr>
          <p:cNvPr id="163" name="TextBox 162">
            <a:extLst>
              <a:ext uri="{FF2B5EF4-FFF2-40B4-BE49-F238E27FC236}">
                <a16:creationId xmlns:a16="http://schemas.microsoft.com/office/drawing/2014/main" id="{BBD48AB1-D233-7E27-AABA-AAF599B69F53}"/>
              </a:ext>
            </a:extLst>
          </p:cNvPr>
          <p:cNvSpPr txBox="1"/>
          <p:nvPr/>
        </p:nvSpPr>
        <p:spPr>
          <a:xfrm>
            <a:off x="5393724" y="4340826"/>
            <a:ext cx="365965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rPr>
              <a:t>Develop time series model to forecast sales </a:t>
            </a:r>
          </a:p>
        </p:txBody>
      </p:sp>
    </p:spTree>
    <p:extLst>
      <p:ext uri="{BB962C8B-B14F-4D97-AF65-F5344CB8AC3E}">
        <p14:creationId xmlns:p14="http://schemas.microsoft.com/office/powerpoint/2010/main" val="147951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graphicFrame>
        <p:nvGraphicFramePr>
          <p:cNvPr id="1333" name="Diagram 1332">
            <a:extLst>
              <a:ext uri="{FF2B5EF4-FFF2-40B4-BE49-F238E27FC236}">
                <a16:creationId xmlns:a16="http://schemas.microsoft.com/office/drawing/2014/main" id="{4DE9B0AD-1BFD-E9C7-F4C2-D96861011361}"/>
              </a:ext>
            </a:extLst>
          </p:cNvPr>
          <p:cNvGraphicFramePr/>
          <p:nvPr>
            <p:extLst>
              <p:ext uri="{D42A27DB-BD31-4B8C-83A1-F6EECF244321}">
                <p14:modId xmlns:p14="http://schemas.microsoft.com/office/powerpoint/2010/main" val="827699546"/>
              </p:ext>
            </p:extLst>
          </p:nvPr>
        </p:nvGraphicFramePr>
        <p:xfrm>
          <a:off x="172329" y="543593"/>
          <a:ext cx="4529053" cy="3036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1" name="Google Shape;91;p17"/>
          <p:cNvSpPr txBox="1">
            <a:spLocks noGrp="1"/>
          </p:cNvSpPr>
          <p:nvPr>
            <p:ph type="body" idx="1"/>
          </p:nvPr>
        </p:nvSpPr>
        <p:spPr>
          <a:xfrm>
            <a:off x="172688" y="3130134"/>
            <a:ext cx="4149398" cy="1608796"/>
          </a:xfrm>
          <a:prstGeom prst="rect">
            <a:avLst/>
          </a:prstGeom>
          <a:ln>
            <a:solidFill>
              <a:schemeClr val="bg1">
                <a:lumMod val="75000"/>
              </a:schemeClr>
            </a:solidFill>
          </a:ln>
        </p:spPr>
        <p:txBody>
          <a:bodyPr spcFirstLastPara="1" vert="horz" wrap="square" lIns="91425" tIns="91425" rIns="91425" bIns="91425" rtlCol="0" anchor="ctr" anchorCtr="0">
            <a:normAutofit lnSpcReduction="10000"/>
          </a:bodyPr>
          <a:lstStyle/>
          <a:p>
            <a:pPr marL="0" indent="0">
              <a:buNone/>
            </a:pPr>
            <a:endParaRPr lang="en-US" sz="1200">
              <a:latin typeface="Calibri"/>
              <a:cs typeface="Calibri Light"/>
            </a:endParaRPr>
          </a:p>
          <a:p>
            <a:pPr marL="133350" indent="0">
              <a:spcBef>
                <a:spcPts val="1200"/>
              </a:spcBef>
              <a:buSzPts val="1500"/>
              <a:buNone/>
            </a:pPr>
            <a:r>
              <a:rPr lang="en-US" sz="1400" b="1">
                <a:latin typeface="Calibri"/>
                <a:cs typeface="Calibri Light"/>
              </a:rPr>
              <a:t>Datasets and Variables: </a:t>
            </a:r>
            <a:endParaRPr lang="en-US" sz="1400" b="1">
              <a:cs typeface="Calibri"/>
            </a:endParaRPr>
          </a:p>
          <a:p>
            <a:pPr marL="304800" lvl="0" indent="-171450" algn="l" rtl="0">
              <a:spcBef>
                <a:spcPts val="1200"/>
              </a:spcBef>
              <a:spcAft>
                <a:spcPts val="0"/>
              </a:spcAft>
              <a:buSzPts val="1500"/>
            </a:pPr>
            <a:r>
              <a:rPr lang="en-US" sz="1200" b="1">
                <a:latin typeface="Calibri"/>
                <a:cs typeface="Calibri Light"/>
              </a:rPr>
              <a:t>Holiday Events:</a:t>
            </a:r>
            <a:r>
              <a:rPr lang="en-US" sz="1200">
                <a:latin typeface="Calibri"/>
                <a:cs typeface="Calibri Light"/>
              </a:rPr>
              <a:t> Date, type, locale, location, description, transferred</a:t>
            </a:r>
          </a:p>
          <a:p>
            <a:pPr marL="304800" lvl="0" indent="-171450" algn="l" rtl="0">
              <a:spcBef>
                <a:spcPts val="0"/>
              </a:spcBef>
              <a:spcAft>
                <a:spcPts val="0"/>
              </a:spcAft>
              <a:buSzPts val="1500"/>
            </a:pPr>
            <a:r>
              <a:rPr lang="en-US" sz="1200" b="1">
                <a:latin typeface="Calibri"/>
                <a:cs typeface="Calibri Light"/>
              </a:rPr>
              <a:t>Oil: </a:t>
            </a:r>
            <a:r>
              <a:rPr lang="en-US" sz="1200">
                <a:latin typeface="Calibri"/>
                <a:cs typeface="Calibri Light"/>
              </a:rPr>
              <a:t>Date, price</a:t>
            </a:r>
          </a:p>
          <a:p>
            <a:pPr marL="304800" indent="-171450">
              <a:buSzPts val="1500"/>
            </a:pPr>
            <a:r>
              <a:rPr lang="en-US" sz="1200" b="1">
                <a:latin typeface="Calibri"/>
                <a:cs typeface="Calibri Light"/>
              </a:rPr>
              <a:t>Stores:</a:t>
            </a:r>
            <a:r>
              <a:rPr lang="en-US" sz="1200">
                <a:latin typeface="Calibri"/>
                <a:cs typeface="Calibri Light"/>
              </a:rPr>
              <a:t> </a:t>
            </a:r>
            <a:r>
              <a:rPr lang="en-US" sz="1200" err="1">
                <a:latin typeface="Calibri"/>
                <a:cs typeface="Calibri Light"/>
              </a:rPr>
              <a:t>store_nbr</a:t>
            </a:r>
            <a:r>
              <a:rPr lang="en-US" sz="1200">
                <a:latin typeface="Calibri"/>
                <a:cs typeface="Calibri Light"/>
              </a:rPr>
              <a:t>, city, state, type, cluster, </a:t>
            </a:r>
          </a:p>
          <a:p>
            <a:pPr marL="304800" indent="-171450">
              <a:buSzPts val="1500"/>
            </a:pPr>
            <a:r>
              <a:rPr lang="en-US" sz="1200" b="1">
                <a:latin typeface="Calibri"/>
                <a:cs typeface="Calibri"/>
              </a:rPr>
              <a:t>Promotions</a:t>
            </a:r>
          </a:p>
        </p:txBody>
      </p:sp>
      <p:sp>
        <p:nvSpPr>
          <p:cNvPr id="2993" name="Left Brace 2992">
            <a:extLst>
              <a:ext uri="{FF2B5EF4-FFF2-40B4-BE49-F238E27FC236}">
                <a16:creationId xmlns:a16="http://schemas.microsoft.com/office/drawing/2014/main" id="{0169F0FE-8AA3-051D-668D-1E4AF0C8122F}"/>
              </a:ext>
            </a:extLst>
          </p:cNvPr>
          <p:cNvSpPr/>
          <p:nvPr/>
        </p:nvSpPr>
        <p:spPr>
          <a:xfrm rot="16200000">
            <a:off x="1797070" y="1157089"/>
            <a:ext cx="203019" cy="302991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994" name="TextBox 2">
            <a:extLst>
              <a:ext uri="{FF2B5EF4-FFF2-40B4-BE49-F238E27FC236}">
                <a16:creationId xmlns:a16="http://schemas.microsoft.com/office/drawing/2014/main" id="{5898BFFE-F129-3FEA-5CAD-E6F5EF78154B}"/>
              </a:ext>
            </a:extLst>
          </p:cNvPr>
          <p:cNvSpPr txBox="1"/>
          <p:nvPr/>
        </p:nvSpPr>
        <p:spPr>
          <a:xfrm>
            <a:off x="806287" y="2823341"/>
            <a:ext cx="1959941"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i="1">
                <a:solidFill>
                  <a:srgbClr val="4472C4"/>
                </a:solidFill>
                <a:cs typeface="Calibri"/>
              </a:rPr>
              <a:t>Training Dataset</a:t>
            </a:r>
          </a:p>
        </p:txBody>
      </p:sp>
      <p:sp>
        <p:nvSpPr>
          <p:cNvPr id="2995" name="TextBox 2">
            <a:extLst>
              <a:ext uri="{FF2B5EF4-FFF2-40B4-BE49-F238E27FC236}">
                <a16:creationId xmlns:a16="http://schemas.microsoft.com/office/drawing/2014/main" id="{A4612740-33E0-C524-2EFF-EDA917009D1F}"/>
              </a:ext>
            </a:extLst>
          </p:cNvPr>
          <p:cNvSpPr txBox="1"/>
          <p:nvPr/>
        </p:nvSpPr>
        <p:spPr>
          <a:xfrm>
            <a:off x="2769284" y="2821598"/>
            <a:ext cx="1808801"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i="1">
                <a:solidFill>
                  <a:srgbClr val="4472C4"/>
                </a:solidFill>
                <a:cs typeface="Calibri"/>
              </a:rPr>
              <a:t>Forecasted Period</a:t>
            </a:r>
            <a:endParaRPr lang="en-US" sz="1200">
              <a:cs typeface="Calibri"/>
            </a:endParaRPr>
          </a:p>
        </p:txBody>
      </p:sp>
      <p:sp>
        <p:nvSpPr>
          <p:cNvPr id="3651" name="Left Brace 3650">
            <a:extLst>
              <a:ext uri="{FF2B5EF4-FFF2-40B4-BE49-F238E27FC236}">
                <a16:creationId xmlns:a16="http://schemas.microsoft.com/office/drawing/2014/main" id="{2253F387-812E-274D-83B3-4F983BB7B54F}"/>
              </a:ext>
            </a:extLst>
          </p:cNvPr>
          <p:cNvSpPr/>
          <p:nvPr/>
        </p:nvSpPr>
        <p:spPr>
          <a:xfrm rot="16200000">
            <a:off x="3676689" y="2311812"/>
            <a:ext cx="191871" cy="70932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777" name="TextBox 3776">
            <a:extLst>
              <a:ext uri="{FF2B5EF4-FFF2-40B4-BE49-F238E27FC236}">
                <a16:creationId xmlns:a16="http://schemas.microsoft.com/office/drawing/2014/main" id="{BDA9402B-4E4F-BFBC-7107-34F24BFFD24C}"/>
              </a:ext>
            </a:extLst>
          </p:cNvPr>
          <p:cNvSpPr txBox="1"/>
          <p:nvPr/>
        </p:nvSpPr>
        <p:spPr>
          <a:xfrm>
            <a:off x="260522" y="1040542"/>
            <a:ext cx="3927389"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rPr>
              <a:t>Description</a:t>
            </a:r>
            <a:endParaRPr lang="en-US"/>
          </a:p>
          <a:p>
            <a:r>
              <a:rPr lang="en-US" sz="1200">
                <a:latin typeface="Calibri"/>
              </a:rPr>
              <a:t>Time series product sales data for Favorita stores</a:t>
            </a:r>
            <a:r>
              <a:rPr lang="en-US" sz="1200">
                <a:latin typeface="Calibri"/>
                <a:cs typeface="Calibri"/>
              </a:rPr>
              <a:t>​</a:t>
            </a:r>
            <a:endParaRPr lang="en-US" sz="1200">
              <a:latin typeface="Calibri"/>
            </a:endParaRPr>
          </a:p>
        </p:txBody>
      </p:sp>
      <p:cxnSp>
        <p:nvCxnSpPr>
          <p:cNvPr id="4033" name="Straight Arrow Connector 4032">
            <a:extLst>
              <a:ext uri="{FF2B5EF4-FFF2-40B4-BE49-F238E27FC236}">
                <a16:creationId xmlns:a16="http://schemas.microsoft.com/office/drawing/2014/main" id="{540C1176-4D78-B537-BCFD-7BDAD4E68018}"/>
              </a:ext>
            </a:extLst>
          </p:cNvPr>
          <p:cNvCxnSpPr/>
          <p:nvPr/>
        </p:nvCxnSpPr>
        <p:spPr>
          <a:xfrm flipH="1">
            <a:off x="4602635" y="1057790"/>
            <a:ext cx="15444" cy="3676133"/>
          </a:xfrm>
          <a:prstGeom prst="straightConnector1">
            <a:avLst/>
          </a:prstGeom>
          <a:ln>
            <a:solidFill>
              <a:schemeClr val="accent2"/>
            </a:solidFill>
            <a:prstDash val="dash"/>
          </a:ln>
        </p:spPr>
        <p:style>
          <a:lnRef idx="2">
            <a:schemeClr val="accent3"/>
          </a:lnRef>
          <a:fillRef idx="0">
            <a:schemeClr val="accent3"/>
          </a:fillRef>
          <a:effectRef idx="1">
            <a:schemeClr val="accent3"/>
          </a:effectRef>
          <a:fontRef idx="minor">
            <a:schemeClr val="tx1"/>
          </a:fontRef>
        </p:style>
      </p:cxnSp>
      <p:sp>
        <p:nvSpPr>
          <p:cNvPr id="4035" name="Title 1">
            <a:extLst>
              <a:ext uri="{FF2B5EF4-FFF2-40B4-BE49-F238E27FC236}">
                <a16:creationId xmlns:a16="http://schemas.microsoft.com/office/drawing/2014/main" id="{928368AA-37DC-1406-540C-C24FBFDFCDDF}"/>
              </a:ext>
            </a:extLst>
          </p:cNvPr>
          <p:cNvSpPr txBox="1">
            <a:spLocks/>
          </p:cNvSpPr>
          <p:nvPr/>
        </p:nvSpPr>
        <p:spPr>
          <a:xfrm>
            <a:off x="57119" y="132574"/>
            <a:ext cx="8520600" cy="707400"/>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3600"/>
              <a:buNone/>
              <a:defRPr sz="44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pPr>
              <a:buClrTx/>
              <a:buFontTx/>
            </a:pPr>
            <a:r>
              <a:rPr lang="en-US" sz="3200">
                <a:latin typeface="Calibri"/>
                <a:cs typeface="Calibri Light"/>
              </a:rPr>
              <a:t>Data and Metrics</a:t>
            </a:r>
          </a:p>
        </p:txBody>
      </p:sp>
      <p:sp>
        <p:nvSpPr>
          <p:cNvPr id="4088" name="TextBox 4087">
            <a:extLst>
              <a:ext uri="{FF2B5EF4-FFF2-40B4-BE49-F238E27FC236}">
                <a16:creationId xmlns:a16="http://schemas.microsoft.com/office/drawing/2014/main" id="{AFF15944-40B7-ADE7-824D-E84946FF222D}"/>
              </a:ext>
            </a:extLst>
          </p:cNvPr>
          <p:cNvSpPr txBox="1"/>
          <p:nvPr/>
        </p:nvSpPr>
        <p:spPr>
          <a:xfrm>
            <a:off x="4884008" y="1055988"/>
            <a:ext cx="3927389"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rPr>
              <a:t>Model Evaluation Metric (MAPE)</a:t>
            </a:r>
          </a:p>
          <a:p>
            <a:r>
              <a:rPr lang="en-US" sz="1200">
                <a:solidFill>
                  <a:srgbClr val="202124"/>
                </a:solidFill>
                <a:highlight>
                  <a:srgbClr val="FFFFFF"/>
                </a:highlight>
              </a:rPr>
              <a:t>Mean absolute percentage error MAPE</a:t>
            </a:r>
            <a:endParaRPr lang="en-US" sz="1200"/>
          </a:p>
          <a:p>
            <a:endParaRPr lang="en-US" sz="1200">
              <a:latin typeface="Calibri"/>
              <a:cs typeface="Calibri"/>
            </a:endParaRPr>
          </a:p>
        </p:txBody>
      </p:sp>
      <p:pic>
        <p:nvPicPr>
          <p:cNvPr id="4090" name="Google Shape;98;p18" descr="Graphical user interface, application&#10;&#10;Description automatically generated">
            <a:extLst>
              <a:ext uri="{FF2B5EF4-FFF2-40B4-BE49-F238E27FC236}">
                <a16:creationId xmlns:a16="http://schemas.microsoft.com/office/drawing/2014/main" id="{73BE5BFC-DDDF-2AEC-6F5A-D71718B10EC8}"/>
              </a:ext>
            </a:extLst>
          </p:cNvPr>
          <p:cNvPicPr preferRelativeResize="0"/>
          <p:nvPr/>
        </p:nvPicPr>
        <p:blipFill rotWithShape="1">
          <a:blip r:embed="rId8">
            <a:alphaModFix/>
          </a:blip>
          <a:srcRect r="6566"/>
          <a:stretch/>
        </p:blipFill>
        <p:spPr>
          <a:xfrm>
            <a:off x="4884030" y="1738136"/>
            <a:ext cx="3772029" cy="28336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804" name="TextBox 2">
            <a:extLst>
              <a:ext uri="{FF2B5EF4-FFF2-40B4-BE49-F238E27FC236}">
                <a16:creationId xmlns:a16="http://schemas.microsoft.com/office/drawing/2014/main" id="{5A16734D-3521-A38F-9CE9-495570DD5B43}"/>
              </a:ext>
            </a:extLst>
          </p:cNvPr>
          <p:cNvSpPr txBox="1"/>
          <p:nvPr/>
        </p:nvSpPr>
        <p:spPr>
          <a:xfrm>
            <a:off x="3057395" y="2217036"/>
            <a:ext cx="80749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cs typeface="Calibri"/>
              </a:rPr>
              <a:t>15th Aug</a:t>
            </a:r>
            <a:endParaRPr lang="en-US" sz="1000" b="1" i="1">
              <a:cs typeface="Calibri"/>
            </a:endParaRPr>
          </a:p>
        </p:txBody>
      </p:sp>
      <p:sp>
        <p:nvSpPr>
          <p:cNvPr id="3807" name="TextBox 2">
            <a:extLst>
              <a:ext uri="{FF2B5EF4-FFF2-40B4-BE49-F238E27FC236}">
                <a16:creationId xmlns:a16="http://schemas.microsoft.com/office/drawing/2014/main" id="{53EA86C7-0EAC-6694-25DD-6F0AC6B92658}"/>
              </a:ext>
            </a:extLst>
          </p:cNvPr>
          <p:cNvSpPr txBox="1"/>
          <p:nvPr/>
        </p:nvSpPr>
        <p:spPr>
          <a:xfrm>
            <a:off x="3713911" y="2217036"/>
            <a:ext cx="80749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cs typeface="Calibri"/>
              </a:rPr>
              <a:t>31st Aug</a:t>
            </a:r>
            <a:endParaRPr lang="en-US" sz="1000" b="1" i="1">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AFBCE71A-DFEB-C4C1-7FBD-00FAEC071C45}"/>
              </a:ext>
            </a:extLst>
          </p:cNvPr>
          <p:cNvSpPr txBox="1">
            <a:spLocks/>
          </p:cNvSpPr>
          <p:nvPr/>
        </p:nvSpPr>
        <p:spPr>
          <a:xfrm>
            <a:off x="-27897" y="327"/>
            <a:ext cx="8520600" cy="707400"/>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3600"/>
              <a:buNone/>
              <a:defRPr sz="44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sz="3200">
                <a:latin typeface="Calibri"/>
                <a:cs typeface="Calibri Light"/>
              </a:rPr>
              <a:t>EDA – </a:t>
            </a:r>
            <a:r>
              <a:rPr lang="en-US" sz="2400">
                <a:latin typeface="Calibri"/>
                <a:cs typeface="Calibri Light"/>
              </a:rPr>
              <a:t>Overall Sales are increasing every year for Favorita</a:t>
            </a:r>
          </a:p>
        </p:txBody>
      </p:sp>
      <p:pic>
        <p:nvPicPr>
          <p:cNvPr id="29" name="Picture 29" descr="Chart, bar chart&#10;&#10;Description automatically generated">
            <a:extLst>
              <a:ext uri="{FF2B5EF4-FFF2-40B4-BE49-F238E27FC236}">
                <a16:creationId xmlns:a16="http://schemas.microsoft.com/office/drawing/2014/main" id="{9AE817D0-322B-9047-634F-D3F3E9615B24}"/>
              </a:ext>
            </a:extLst>
          </p:cNvPr>
          <p:cNvPicPr>
            <a:picLocks noChangeAspect="1"/>
          </p:cNvPicPr>
          <p:nvPr/>
        </p:nvPicPr>
        <p:blipFill rotWithShape="1">
          <a:blip r:embed="rId2"/>
          <a:srcRect t="-204" r="107" b="22241"/>
          <a:stretch/>
        </p:blipFill>
        <p:spPr>
          <a:xfrm>
            <a:off x="413747" y="1386007"/>
            <a:ext cx="4395022" cy="2168260"/>
          </a:xfrm>
          <a:prstGeom prst="rect">
            <a:avLst/>
          </a:prstGeom>
        </p:spPr>
      </p:pic>
      <p:sp>
        <p:nvSpPr>
          <p:cNvPr id="30" name="TextBox 29">
            <a:extLst>
              <a:ext uri="{FF2B5EF4-FFF2-40B4-BE49-F238E27FC236}">
                <a16:creationId xmlns:a16="http://schemas.microsoft.com/office/drawing/2014/main" id="{7E0C8CFB-7BE4-B201-4656-5E28F6A4D039}"/>
              </a:ext>
            </a:extLst>
          </p:cNvPr>
          <p:cNvSpPr txBox="1"/>
          <p:nvPr/>
        </p:nvSpPr>
        <p:spPr>
          <a:xfrm>
            <a:off x="850164" y="3556524"/>
            <a:ext cx="6612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rPr>
              <a:t>2013</a:t>
            </a:r>
            <a:endParaRPr lang="en-US"/>
          </a:p>
        </p:txBody>
      </p:sp>
      <p:sp>
        <p:nvSpPr>
          <p:cNvPr id="31" name="TextBox 30">
            <a:extLst>
              <a:ext uri="{FF2B5EF4-FFF2-40B4-BE49-F238E27FC236}">
                <a16:creationId xmlns:a16="http://schemas.microsoft.com/office/drawing/2014/main" id="{7B48EB23-D4F7-9FEC-0196-3C65EBEAC887}"/>
              </a:ext>
            </a:extLst>
          </p:cNvPr>
          <p:cNvSpPr txBox="1"/>
          <p:nvPr/>
        </p:nvSpPr>
        <p:spPr>
          <a:xfrm>
            <a:off x="1653098" y="3556524"/>
            <a:ext cx="6612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rPr>
              <a:t>2014</a:t>
            </a:r>
            <a:endParaRPr lang="en-US"/>
          </a:p>
        </p:txBody>
      </p:sp>
      <p:sp>
        <p:nvSpPr>
          <p:cNvPr id="33" name="TextBox 32">
            <a:extLst>
              <a:ext uri="{FF2B5EF4-FFF2-40B4-BE49-F238E27FC236}">
                <a16:creationId xmlns:a16="http://schemas.microsoft.com/office/drawing/2014/main" id="{32E30422-D2EB-65FF-F7D1-1DE2B91C5CCC}"/>
              </a:ext>
            </a:extLst>
          </p:cNvPr>
          <p:cNvSpPr txBox="1"/>
          <p:nvPr/>
        </p:nvSpPr>
        <p:spPr>
          <a:xfrm>
            <a:off x="2451309" y="3556524"/>
            <a:ext cx="6612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rPr>
              <a:t>2015</a:t>
            </a:r>
            <a:endParaRPr lang="en-US"/>
          </a:p>
        </p:txBody>
      </p:sp>
      <p:sp>
        <p:nvSpPr>
          <p:cNvPr id="34" name="TextBox 33">
            <a:extLst>
              <a:ext uri="{FF2B5EF4-FFF2-40B4-BE49-F238E27FC236}">
                <a16:creationId xmlns:a16="http://schemas.microsoft.com/office/drawing/2014/main" id="{FE5B60E8-30F2-6DF0-3CD0-C78A71B11AC6}"/>
              </a:ext>
            </a:extLst>
          </p:cNvPr>
          <p:cNvSpPr txBox="1"/>
          <p:nvPr/>
        </p:nvSpPr>
        <p:spPr>
          <a:xfrm>
            <a:off x="3244797" y="3556524"/>
            <a:ext cx="6612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rPr>
              <a:t>2016</a:t>
            </a:r>
            <a:endParaRPr lang="en-US"/>
          </a:p>
        </p:txBody>
      </p:sp>
      <p:sp>
        <p:nvSpPr>
          <p:cNvPr id="35" name="TextBox 34">
            <a:extLst>
              <a:ext uri="{FF2B5EF4-FFF2-40B4-BE49-F238E27FC236}">
                <a16:creationId xmlns:a16="http://schemas.microsoft.com/office/drawing/2014/main" id="{A01F8B25-24BD-A113-9C4A-94692113627E}"/>
              </a:ext>
            </a:extLst>
          </p:cNvPr>
          <p:cNvSpPr txBox="1"/>
          <p:nvPr/>
        </p:nvSpPr>
        <p:spPr>
          <a:xfrm rot="16200000">
            <a:off x="-264494" y="2356846"/>
            <a:ext cx="110521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Calibri"/>
              </a:rPr>
              <a:t>Sales</a:t>
            </a:r>
            <a:endParaRPr lang="en-US" sz="1600"/>
          </a:p>
        </p:txBody>
      </p:sp>
      <p:sp>
        <p:nvSpPr>
          <p:cNvPr id="36" name="TextBox 35">
            <a:extLst>
              <a:ext uri="{FF2B5EF4-FFF2-40B4-BE49-F238E27FC236}">
                <a16:creationId xmlns:a16="http://schemas.microsoft.com/office/drawing/2014/main" id="{9DF0682B-B7D5-74A3-7D1F-5A2C3AF03094}"/>
              </a:ext>
            </a:extLst>
          </p:cNvPr>
          <p:cNvSpPr txBox="1"/>
          <p:nvPr/>
        </p:nvSpPr>
        <p:spPr>
          <a:xfrm>
            <a:off x="3684049" y="3528185"/>
            <a:ext cx="12469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Calibri"/>
              </a:rPr>
              <a:t>2017</a:t>
            </a:r>
            <a:endParaRPr lang="en-US"/>
          </a:p>
          <a:p>
            <a:pPr algn="ctr"/>
            <a:r>
              <a:rPr lang="en-US" sz="1200">
                <a:latin typeface="Calibri"/>
              </a:rPr>
              <a:t>(Till 15th Aug)</a:t>
            </a:r>
          </a:p>
        </p:txBody>
      </p:sp>
      <p:cxnSp>
        <p:nvCxnSpPr>
          <p:cNvPr id="37" name="Straight Arrow Connector 36">
            <a:extLst>
              <a:ext uri="{FF2B5EF4-FFF2-40B4-BE49-F238E27FC236}">
                <a16:creationId xmlns:a16="http://schemas.microsoft.com/office/drawing/2014/main" id="{6C1BFA5A-0F18-B59F-7C7D-A3293BB0906A}"/>
              </a:ext>
            </a:extLst>
          </p:cNvPr>
          <p:cNvCxnSpPr/>
          <p:nvPr/>
        </p:nvCxnSpPr>
        <p:spPr>
          <a:xfrm flipV="1">
            <a:off x="1045940" y="1424264"/>
            <a:ext cx="2491929" cy="9087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Table 40">
            <a:extLst>
              <a:ext uri="{FF2B5EF4-FFF2-40B4-BE49-F238E27FC236}">
                <a16:creationId xmlns:a16="http://schemas.microsoft.com/office/drawing/2014/main" id="{4F80DC05-0EDE-4AF8-A6C2-AFBD0289A835}"/>
              </a:ext>
            </a:extLst>
          </p:cNvPr>
          <p:cNvGraphicFramePr>
            <a:graphicFrameLocks noGrp="1"/>
          </p:cNvGraphicFramePr>
          <p:nvPr>
            <p:extLst>
              <p:ext uri="{D42A27DB-BD31-4B8C-83A1-F6EECF244321}">
                <p14:modId xmlns:p14="http://schemas.microsoft.com/office/powerpoint/2010/main" val="3656106468"/>
              </p:ext>
            </p:extLst>
          </p:nvPr>
        </p:nvGraphicFramePr>
        <p:xfrm>
          <a:off x="5526073" y="1265802"/>
          <a:ext cx="2962466" cy="1227868"/>
        </p:xfrm>
        <a:graphic>
          <a:graphicData uri="http://schemas.openxmlformats.org/drawingml/2006/table">
            <a:tbl>
              <a:tblPr firstRow="1" bandRow="1">
                <a:tableStyleId>{5C22544A-7EE6-4342-B048-85BDC9FD1C3A}</a:tableStyleId>
              </a:tblPr>
              <a:tblGrid>
                <a:gridCol w="784041">
                  <a:extLst>
                    <a:ext uri="{9D8B030D-6E8A-4147-A177-3AD203B41FA5}">
                      <a16:colId xmlns:a16="http://schemas.microsoft.com/office/drawing/2014/main" val="3234321671"/>
                    </a:ext>
                  </a:extLst>
                </a:gridCol>
                <a:gridCol w="869630">
                  <a:extLst>
                    <a:ext uri="{9D8B030D-6E8A-4147-A177-3AD203B41FA5}">
                      <a16:colId xmlns:a16="http://schemas.microsoft.com/office/drawing/2014/main" val="2510399005"/>
                    </a:ext>
                  </a:extLst>
                </a:gridCol>
                <a:gridCol w="546952">
                  <a:extLst>
                    <a:ext uri="{9D8B030D-6E8A-4147-A177-3AD203B41FA5}">
                      <a16:colId xmlns:a16="http://schemas.microsoft.com/office/drawing/2014/main" val="3588290917"/>
                    </a:ext>
                  </a:extLst>
                </a:gridCol>
                <a:gridCol w="761843">
                  <a:extLst>
                    <a:ext uri="{9D8B030D-6E8A-4147-A177-3AD203B41FA5}">
                      <a16:colId xmlns:a16="http://schemas.microsoft.com/office/drawing/2014/main" val="924789816"/>
                    </a:ext>
                  </a:extLst>
                </a:gridCol>
              </a:tblGrid>
              <a:tr h="253072">
                <a:tc>
                  <a:txBody>
                    <a:bodyPr/>
                    <a:lstStyle/>
                    <a:p>
                      <a:pPr algn="ctr" fontAlgn="b"/>
                      <a:r>
                        <a:rPr lang="en-US" sz="1400">
                          <a:effectLst/>
                          <a:latin typeface="Calibri"/>
                        </a:rPr>
                        <a:t>Store No.</a:t>
                      </a:r>
                    </a:p>
                  </a:txBody>
                  <a:tcPr marL="9525" marR="9525" marT="9525" marB="0" anchor="b">
                    <a:lnL w="12700">
                      <a:solidFill>
                        <a:schemeClr val="tx1"/>
                      </a:solidFill>
                    </a:lnL>
                    <a:lnT w="12700">
                      <a:solidFill>
                        <a:schemeClr val="tx1"/>
                      </a:solidFill>
                    </a:lnT>
                    <a:lnB w="12700">
                      <a:solidFill>
                        <a:schemeClr val="tx1"/>
                      </a:solidFill>
                    </a:lnB>
                  </a:tcPr>
                </a:tc>
                <a:tc>
                  <a:txBody>
                    <a:bodyPr/>
                    <a:lstStyle/>
                    <a:p>
                      <a:pPr algn="ctr" fontAlgn="b"/>
                      <a:r>
                        <a:rPr lang="en-US" sz="1400">
                          <a:effectLst/>
                        </a:rPr>
                        <a:t>Sales</a:t>
                      </a:r>
                      <a:endParaRPr lang="en-US" sz="1400">
                        <a:effectLst/>
                        <a:latin typeface="Courier New"/>
                      </a:endParaRPr>
                    </a:p>
                  </a:txBody>
                  <a:tcPr marL="9525" marR="9525" marT="9525" marB="0" anchor="b">
                    <a:lnT w="12700">
                      <a:solidFill>
                        <a:schemeClr val="tx1"/>
                      </a:solidFill>
                    </a:lnT>
                    <a:lnB w="12700">
                      <a:solidFill>
                        <a:schemeClr val="tx1"/>
                      </a:solidFill>
                    </a:lnB>
                  </a:tcPr>
                </a:tc>
                <a:tc>
                  <a:txBody>
                    <a:bodyPr/>
                    <a:lstStyle/>
                    <a:p>
                      <a:pPr algn="ctr" fontAlgn="b"/>
                      <a:r>
                        <a:rPr lang="en-US" sz="1400">
                          <a:effectLst/>
                        </a:rPr>
                        <a:t>City</a:t>
                      </a:r>
                      <a:endParaRPr lang="en-US" sz="1400">
                        <a:effectLst/>
                        <a:latin typeface="Calibri"/>
                      </a:endParaRPr>
                    </a:p>
                  </a:txBody>
                  <a:tcPr marL="9525" marR="9525" marT="9525" marB="0" anchor="b">
                    <a:lnT w="12700">
                      <a:solidFill>
                        <a:schemeClr val="tx1"/>
                      </a:solidFill>
                    </a:lnT>
                    <a:lnB w="12700">
                      <a:solidFill>
                        <a:schemeClr val="tx1"/>
                      </a:solidFill>
                    </a:lnB>
                  </a:tcPr>
                </a:tc>
                <a:tc>
                  <a:txBody>
                    <a:bodyPr/>
                    <a:lstStyle/>
                    <a:p>
                      <a:pPr algn="ctr" fontAlgn="b"/>
                      <a:r>
                        <a:rPr lang="en-US" sz="1400">
                          <a:effectLst/>
                        </a:rPr>
                        <a:t>State</a:t>
                      </a:r>
                      <a:endParaRPr lang="en-US" sz="1400">
                        <a:effectLst/>
                        <a:latin typeface="Calibri"/>
                      </a:endParaRPr>
                    </a:p>
                  </a:txBody>
                  <a:tcPr marL="9525" marR="9525" marT="9525" marB="0" anchor="b">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639669317"/>
                  </a:ext>
                </a:extLst>
              </a:tr>
              <a:tr h="215580">
                <a:tc>
                  <a:txBody>
                    <a:bodyPr/>
                    <a:lstStyle/>
                    <a:p>
                      <a:pPr algn="ctr" fontAlgn="b"/>
                      <a:r>
                        <a:rPr lang="en-US" sz="1200">
                          <a:effectLst/>
                        </a:rPr>
                        <a:t>44</a:t>
                      </a:r>
                      <a:endParaRPr lang="en-US" sz="1200">
                        <a:effectLst/>
                        <a:latin typeface="Calibri" panose="020F0502020204030204" pitchFamily="34" charset="0"/>
                      </a:endParaRPr>
                    </a:p>
                  </a:txBody>
                  <a:tcPr marL="9525" marR="9525" marT="9525" marB="0" anchor="b">
                    <a:lnL w="12700">
                      <a:solidFill>
                        <a:schemeClr val="tx1"/>
                      </a:solidFill>
                    </a:lnL>
                    <a:lnT w="12700">
                      <a:solidFill>
                        <a:schemeClr val="tx1"/>
                      </a:solidFill>
                    </a:lnT>
                    <a:noFill/>
                  </a:tcPr>
                </a:tc>
                <a:tc>
                  <a:txBody>
                    <a:bodyPr/>
                    <a:lstStyle/>
                    <a:p>
                      <a:pPr algn="ctr" fontAlgn="b"/>
                      <a:r>
                        <a:rPr lang="en-US" sz="1200">
                          <a:effectLst/>
                        </a:rPr>
                        <a:t>63.3K</a:t>
                      </a:r>
                      <a:endParaRPr lang="en-US" sz="1200">
                        <a:effectLst/>
                        <a:latin typeface="Calibri" panose="020F0502020204030204" pitchFamily="34" charset="0"/>
                      </a:endParaRPr>
                    </a:p>
                  </a:txBody>
                  <a:tcPr marL="9525" marR="9525" marT="9525" marB="0" anchor="b">
                    <a:lnT w="12700">
                      <a:solidFill>
                        <a:schemeClr val="tx1"/>
                      </a:solidFill>
                    </a:lnT>
                    <a:noFill/>
                  </a:tcPr>
                </a:tc>
                <a:tc>
                  <a:txBody>
                    <a:bodyPr/>
                    <a:lstStyle/>
                    <a:p>
                      <a:pPr algn="ctr" fontAlgn="b"/>
                      <a:r>
                        <a:rPr lang="en-US" sz="1200">
                          <a:effectLst/>
                        </a:rPr>
                        <a:t>Quito</a:t>
                      </a:r>
                      <a:endParaRPr lang="en-US" sz="1200">
                        <a:effectLst/>
                        <a:latin typeface="Calibri" panose="020F0502020204030204" pitchFamily="34" charset="0"/>
                      </a:endParaRPr>
                    </a:p>
                  </a:txBody>
                  <a:tcPr marL="9525" marR="9525" marT="9525" marB="0" anchor="b">
                    <a:lnT w="12700">
                      <a:solidFill>
                        <a:schemeClr val="tx1"/>
                      </a:solidFill>
                    </a:lnT>
                    <a:noFill/>
                  </a:tcPr>
                </a:tc>
                <a:tc>
                  <a:txBody>
                    <a:bodyPr/>
                    <a:lstStyle/>
                    <a:p>
                      <a:pPr algn="ctr" fontAlgn="b"/>
                      <a:r>
                        <a:rPr lang="en-US" sz="1200">
                          <a:effectLst/>
                        </a:rPr>
                        <a:t>Pichincha</a:t>
                      </a:r>
                      <a:endParaRPr lang="en-US" sz="1200">
                        <a:effectLst/>
                        <a:latin typeface="Calibri" panose="020F0502020204030204" pitchFamily="34" charset="0"/>
                      </a:endParaRPr>
                    </a:p>
                  </a:txBody>
                  <a:tcPr marL="9525" marR="9525" marT="9525" marB="0" anchor="b">
                    <a:lnR w="12700">
                      <a:solidFill>
                        <a:schemeClr val="tx1"/>
                      </a:solidFill>
                    </a:lnR>
                    <a:lnT w="12700">
                      <a:solidFill>
                        <a:schemeClr val="tx1"/>
                      </a:solidFill>
                    </a:lnT>
                    <a:noFill/>
                  </a:tcPr>
                </a:tc>
                <a:extLst>
                  <a:ext uri="{0D108BD9-81ED-4DB2-BD59-A6C34878D82A}">
                    <a16:rowId xmlns:a16="http://schemas.microsoft.com/office/drawing/2014/main" val="516160725"/>
                  </a:ext>
                </a:extLst>
              </a:tr>
              <a:tr h="253072">
                <a:tc>
                  <a:txBody>
                    <a:bodyPr/>
                    <a:lstStyle/>
                    <a:p>
                      <a:pPr algn="ctr" fontAlgn="b"/>
                      <a:r>
                        <a:rPr lang="en-US" sz="1200">
                          <a:effectLst/>
                        </a:rPr>
                        <a:t>45</a:t>
                      </a:r>
                      <a:endParaRPr lang="en-US" sz="1200">
                        <a:effectLst/>
                        <a:latin typeface="Calibri" panose="020F0502020204030204" pitchFamily="34" charset="0"/>
                      </a:endParaRPr>
                    </a:p>
                  </a:txBody>
                  <a:tcPr marL="9525" marR="9525" marT="9525" marB="0" anchor="b">
                    <a:lnL w="12700">
                      <a:solidFill>
                        <a:schemeClr val="tx1"/>
                      </a:solidFill>
                    </a:lnL>
                    <a:noFill/>
                  </a:tcPr>
                </a:tc>
                <a:tc>
                  <a:txBody>
                    <a:bodyPr/>
                    <a:lstStyle/>
                    <a:p>
                      <a:pPr algn="ctr" fontAlgn="b"/>
                      <a:r>
                        <a:rPr lang="en-US" sz="1200">
                          <a:effectLst/>
                        </a:rPr>
                        <a:t>55.6K</a:t>
                      </a:r>
                      <a:endParaRPr lang="en-US" sz="1200">
                        <a:effectLst/>
                        <a:latin typeface="Calibri" panose="020F0502020204030204" pitchFamily="34" charset="0"/>
                      </a:endParaRPr>
                    </a:p>
                  </a:txBody>
                  <a:tcPr marL="9525" marR="9525" marT="9525" marB="0" anchor="b">
                    <a:noFill/>
                  </a:tcPr>
                </a:tc>
                <a:tc>
                  <a:txBody>
                    <a:bodyPr/>
                    <a:lstStyle/>
                    <a:p>
                      <a:pPr algn="ctr" fontAlgn="b"/>
                      <a:r>
                        <a:rPr lang="en-US" sz="1200">
                          <a:effectLst/>
                        </a:rPr>
                        <a:t>Quito</a:t>
                      </a:r>
                      <a:endParaRPr lang="en-US" sz="1200">
                        <a:effectLst/>
                        <a:latin typeface="Calibri" panose="020F0502020204030204" pitchFamily="34" charset="0"/>
                      </a:endParaRPr>
                    </a:p>
                  </a:txBody>
                  <a:tcPr marL="9525" marR="9525" marT="9525" marB="0" anchor="b">
                    <a:noFill/>
                  </a:tcPr>
                </a:tc>
                <a:tc>
                  <a:txBody>
                    <a:bodyPr/>
                    <a:lstStyle/>
                    <a:p>
                      <a:pPr algn="ctr" fontAlgn="b"/>
                      <a:r>
                        <a:rPr lang="en-US" sz="1200">
                          <a:effectLst/>
                        </a:rPr>
                        <a:t>Pichincha</a:t>
                      </a:r>
                      <a:endParaRPr lang="en-US" sz="1200">
                        <a:effectLst/>
                        <a:latin typeface="Calibri" panose="020F0502020204030204" pitchFamily="34" charset="0"/>
                      </a:endParaRPr>
                    </a:p>
                  </a:txBody>
                  <a:tcPr marL="9525" marR="9525" marT="9525" marB="0" anchor="b">
                    <a:lnR w="12700">
                      <a:solidFill>
                        <a:schemeClr val="tx1"/>
                      </a:solidFill>
                    </a:lnR>
                    <a:noFill/>
                  </a:tcPr>
                </a:tc>
                <a:extLst>
                  <a:ext uri="{0D108BD9-81ED-4DB2-BD59-A6C34878D82A}">
                    <a16:rowId xmlns:a16="http://schemas.microsoft.com/office/drawing/2014/main" val="2784178095"/>
                  </a:ext>
                </a:extLst>
              </a:tr>
              <a:tr h="253072">
                <a:tc>
                  <a:txBody>
                    <a:bodyPr/>
                    <a:lstStyle/>
                    <a:p>
                      <a:pPr algn="ctr" fontAlgn="b"/>
                      <a:r>
                        <a:rPr lang="en-US" sz="1200">
                          <a:effectLst/>
                        </a:rPr>
                        <a:t>47</a:t>
                      </a:r>
                      <a:endParaRPr lang="en-US" sz="1200">
                        <a:effectLst/>
                        <a:latin typeface="Calibri" panose="020F0502020204030204" pitchFamily="34" charset="0"/>
                      </a:endParaRPr>
                    </a:p>
                  </a:txBody>
                  <a:tcPr marL="9525" marR="9525" marT="9525" marB="0" anchor="b">
                    <a:lnL w="12700">
                      <a:solidFill>
                        <a:schemeClr val="tx1"/>
                      </a:solidFill>
                    </a:lnL>
                    <a:noFill/>
                  </a:tcPr>
                </a:tc>
                <a:tc>
                  <a:txBody>
                    <a:bodyPr/>
                    <a:lstStyle/>
                    <a:p>
                      <a:pPr algn="ctr" fontAlgn="b"/>
                      <a:r>
                        <a:rPr lang="en-US" sz="1200">
                          <a:effectLst/>
                        </a:rPr>
                        <a:t>52.0K</a:t>
                      </a:r>
                      <a:endParaRPr lang="en-US" sz="1200">
                        <a:effectLst/>
                        <a:latin typeface="Calibri" panose="020F0502020204030204" pitchFamily="34" charset="0"/>
                      </a:endParaRPr>
                    </a:p>
                  </a:txBody>
                  <a:tcPr marL="9525" marR="9525" marT="9525" marB="0" anchor="b">
                    <a:noFill/>
                  </a:tcPr>
                </a:tc>
                <a:tc>
                  <a:txBody>
                    <a:bodyPr/>
                    <a:lstStyle/>
                    <a:p>
                      <a:pPr algn="ctr" fontAlgn="b"/>
                      <a:r>
                        <a:rPr lang="en-US" sz="1200">
                          <a:effectLst/>
                        </a:rPr>
                        <a:t>Quito</a:t>
                      </a:r>
                      <a:endParaRPr lang="en-US" sz="1200">
                        <a:effectLst/>
                        <a:latin typeface="Calibri" panose="020F0502020204030204" pitchFamily="34" charset="0"/>
                      </a:endParaRPr>
                    </a:p>
                  </a:txBody>
                  <a:tcPr marL="9525" marR="9525" marT="9525" marB="0" anchor="b">
                    <a:noFill/>
                  </a:tcPr>
                </a:tc>
                <a:tc>
                  <a:txBody>
                    <a:bodyPr/>
                    <a:lstStyle/>
                    <a:p>
                      <a:pPr algn="ctr" fontAlgn="b"/>
                      <a:r>
                        <a:rPr lang="en-US" sz="1200">
                          <a:effectLst/>
                        </a:rPr>
                        <a:t>Pichincha</a:t>
                      </a:r>
                      <a:endParaRPr lang="en-US" sz="1200">
                        <a:effectLst/>
                        <a:latin typeface="Calibri" panose="020F0502020204030204" pitchFamily="34" charset="0"/>
                      </a:endParaRPr>
                    </a:p>
                  </a:txBody>
                  <a:tcPr marL="9525" marR="9525" marT="9525" marB="0" anchor="b">
                    <a:lnR w="12700">
                      <a:solidFill>
                        <a:schemeClr val="tx1"/>
                      </a:solidFill>
                    </a:lnR>
                    <a:noFill/>
                  </a:tcPr>
                </a:tc>
                <a:extLst>
                  <a:ext uri="{0D108BD9-81ED-4DB2-BD59-A6C34878D82A}">
                    <a16:rowId xmlns:a16="http://schemas.microsoft.com/office/drawing/2014/main" val="1816049929"/>
                  </a:ext>
                </a:extLst>
              </a:tr>
              <a:tr h="253072">
                <a:tc>
                  <a:txBody>
                    <a:bodyPr/>
                    <a:lstStyle/>
                    <a:p>
                      <a:pPr algn="ctr" fontAlgn="b"/>
                      <a:r>
                        <a:rPr lang="en-US" sz="1200">
                          <a:effectLst/>
                        </a:rPr>
                        <a:t>3</a:t>
                      </a:r>
                      <a:endParaRPr lang="en-US" sz="1200">
                        <a:effectLst/>
                        <a:latin typeface="Calibri" panose="020F0502020204030204" pitchFamily="34" charset="0"/>
                      </a:endParaRPr>
                    </a:p>
                  </a:txBody>
                  <a:tcPr marL="9525" marR="9525" marT="9525" marB="0" anchor="b">
                    <a:lnL w="12700">
                      <a:solidFill>
                        <a:schemeClr val="tx1"/>
                      </a:solidFill>
                    </a:lnL>
                    <a:lnB w="12700">
                      <a:solidFill>
                        <a:schemeClr val="tx1"/>
                      </a:solidFill>
                    </a:lnB>
                    <a:noFill/>
                  </a:tcPr>
                </a:tc>
                <a:tc>
                  <a:txBody>
                    <a:bodyPr/>
                    <a:lstStyle/>
                    <a:p>
                      <a:pPr algn="ctr" fontAlgn="b"/>
                      <a:r>
                        <a:rPr lang="en-US" sz="1200">
                          <a:effectLst/>
                        </a:rPr>
                        <a:t>51.5K</a:t>
                      </a:r>
                      <a:endParaRPr lang="en-US" sz="1200">
                        <a:effectLst/>
                        <a:latin typeface="Calibri" panose="020F0502020204030204" pitchFamily="34" charset="0"/>
                      </a:endParaRPr>
                    </a:p>
                  </a:txBody>
                  <a:tcPr marL="9525" marR="9525" marT="9525" marB="0" anchor="b">
                    <a:lnB w="12700">
                      <a:solidFill>
                        <a:schemeClr val="tx1"/>
                      </a:solidFill>
                    </a:lnB>
                    <a:noFill/>
                  </a:tcPr>
                </a:tc>
                <a:tc>
                  <a:txBody>
                    <a:bodyPr/>
                    <a:lstStyle/>
                    <a:p>
                      <a:pPr algn="ctr" fontAlgn="b"/>
                      <a:r>
                        <a:rPr lang="en-US" sz="1200">
                          <a:effectLst/>
                        </a:rPr>
                        <a:t>Quito</a:t>
                      </a:r>
                      <a:endParaRPr lang="en-US" sz="1200">
                        <a:effectLst/>
                        <a:latin typeface="Calibri" panose="020F0502020204030204" pitchFamily="34" charset="0"/>
                      </a:endParaRPr>
                    </a:p>
                  </a:txBody>
                  <a:tcPr marL="9525" marR="9525" marT="9525" marB="0" anchor="b">
                    <a:lnB w="12700">
                      <a:solidFill>
                        <a:schemeClr val="tx1"/>
                      </a:solidFill>
                    </a:lnB>
                    <a:noFill/>
                  </a:tcPr>
                </a:tc>
                <a:tc>
                  <a:txBody>
                    <a:bodyPr/>
                    <a:lstStyle/>
                    <a:p>
                      <a:pPr algn="ctr" fontAlgn="b"/>
                      <a:r>
                        <a:rPr lang="en-US" sz="1200">
                          <a:effectLst/>
                        </a:rPr>
                        <a:t>Pichincha</a:t>
                      </a:r>
                      <a:endParaRPr lang="en-US" sz="1200">
                        <a:effectLst/>
                        <a:latin typeface="Calibri" panose="020F0502020204030204" pitchFamily="34" charset="0"/>
                      </a:endParaRPr>
                    </a:p>
                  </a:txBody>
                  <a:tcPr marL="9525" marR="9525" marT="9525" marB="0" anchor="b">
                    <a:lnR w="12700">
                      <a:solidFill>
                        <a:schemeClr val="tx1"/>
                      </a:solidFill>
                    </a:lnR>
                    <a:lnB w="12700">
                      <a:solidFill>
                        <a:schemeClr val="tx1"/>
                      </a:solidFill>
                    </a:lnB>
                    <a:noFill/>
                  </a:tcPr>
                </a:tc>
                <a:extLst>
                  <a:ext uri="{0D108BD9-81ED-4DB2-BD59-A6C34878D82A}">
                    <a16:rowId xmlns:a16="http://schemas.microsoft.com/office/drawing/2014/main" val="872087058"/>
                  </a:ext>
                </a:extLst>
              </a:tr>
            </a:tbl>
          </a:graphicData>
        </a:graphic>
      </p:graphicFrame>
      <p:sp>
        <p:nvSpPr>
          <p:cNvPr id="42" name="TextBox 41">
            <a:extLst>
              <a:ext uri="{FF2B5EF4-FFF2-40B4-BE49-F238E27FC236}">
                <a16:creationId xmlns:a16="http://schemas.microsoft.com/office/drawing/2014/main" id="{7A33A98A-A881-B50D-DA24-B13A14047642}"/>
              </a:ext>
            </a:extLst>
          </p:cNvPr>
          <p:cNvSpPr txBox="1"/>
          <p:nvPr/>
        </p:nvSpPr>
        <p:spPr>
          <a:xfrm>
            <a:off x="6140082" y="887951"/>
            <a:ext cx="20781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Top 4 Stores by Sales</a:t>
            </a:r>
          </a:p>
        </p:txBody>
      </p:sp>
      <p:graphicFrame>
        <p:nvGraphicFramePr>
          <p:cNvPr id="43" name="Table 42">
            <a:extLst>
              <a:ext uri="{FF2B5EF4-FFF2-40B4-BE49-F238E27FC236}">
                <a16:creationId xmlns:a16="http://schemas.microsoft.com/office/drawing/2014/main" id="{49FA41A7-4314-BCF6-3B1F-8D7906D67617}"/>
              </a:ext>
            </a:extLst>
          </p:cNvPr>
          <p:cNvGraphicFramePr>
            <a:graphicFrameLocks noGrp="1"/>
          </p:cNvGraphicFramePr>
          <p:nvPr>
            <p:extLst>
              <p:ext uri="{D42A27DB-BD31-4B8C-83A1-F6EECF244321}">
                <p14:modId xmlns:p14="http://schemas.microsoft.com/office/powerpoint/2010/main" val="3455597437"/>
              </p:ext>
            </p:extLst>
          </p:nvPr>
        </p:nvGraphicFramePr>
        <p:xfrm>
          <a:off x="5573305" y="3225905"/>
          <a:ext cx="2961049" cy="1427727"/>
        </p:xfrm>
        <a:graphic>
          <a:graphicData uri="http://schemas.openxmlformats.org/drawingml/2006/table">
            <a:tbl>
              <a:tblPr firstRow="1" bandRow="1">
                <a:tableStyleId>{5C22544A-7EE6-4342-B048-85BDC9FD1C3A}</a:tableStyleId>
              </a:tblPr>
              <a:tblGrid>
                <a:gridCol w="783667">
                  <a:extLst>
                    <a:ext uri="{9D8B030D-6E8A-4147-A177-3AD203B41FA5}">
                      <a16:colId xmlns:a16="http://schemas.microsoft.com/office/drawing/2014/main" val="3234321671"/>
                    </a:ext>
                  </a:extLst>
                </a:gridCol>
                <a:gridCol w="755702">
                  <a:extLst>
                    <a:ext uri="{9D8B030D-6E8A-4147-A177-3AD203B41FA5}">
                      <a16:colId xmlns:a16="http://schemas.microsoft.com/office/drawing/2014/main" val="2510399005"/>
                    </a:ext>
                  </a:extLst>
                </a:gridCol>
                <a:gridCol w="661239">
                  <a:extLst>
                    <a:ext uri="{9D8B030D-6E8A-4147-A177-3AD203B41FA5}">
                      <a16:colId xmlns:a16="http://schemas.microsoft.com/office/drawing/2014/main" val="3588290917"/>
                    </a:ext>
                  </a:extLst>
                </a:gridCol>
                <a:gridCol w="760441">
                  <a:extLst>
                    <a:ext uri="{9D8B030D-6E8A-4147-A177-3AD203B41FA5}">
                      <a16:colId xmlns:a16="http://schemas.microsoft.com/office/drawing/2014/main" val="924789816"/>
                    </a:ext>
                  </a:extLst>
                </a:gridCol>
              </a:tblGrid>
              <a:tr h="283388">
                <a:tc>
                  <a:txBody>
                    <a:bodyPr/>
                    <a:lstStyle/>
                    <a:p>
                      <a:pPr lvl="0" algn="ctr">
                        <a:buNone/>
                      </a:pPr>
                      <a:r>
                        <a:rPr lang="en-US" sz="1400">
                          <a:effectLst/>
                          <a:latin typeface="Calibri"/>
                        </a:rPr>
                        <a:t>Store No.</a:t>
                      </a:r>
                      <a:endParaRPr lang="en-US" sz="1400"/>
                    </a:p>
                  </a:txBody>
                  <a:tcPr marL="9525" marR="9525" marT="9525" marB="0" anchor="b">
                    <a:lnL w="12700">
                      <a:solidFill>
                        <a:schemeClr val="tx1"/>
                      </a:solidFill>
                    </a:lnL>
                    <a:lnT w="12700">
                      <a:solidFill>
                        <a:schemeClr val="tx1"/>
                      </a:solidFill>
                    </a:lnT>
                    <a:lnB w="12700">
                      <a:solidFill>
                        <a:schemeClr val="tx1"/>
                      </a:solidFill>
                    </a:lnB>
                  </a:tcPr>
                </a:tc>
                <a:tc>
                  <a:txBody>
                    <a:bodyPr/>
                    <a:lstStyle/>
                    <a:p>
                      <a:pPr lvl="0" algn="ctr">
                        <a:buNone/>
                      </a:pPr>
                      <a:r>
                        <a:rPr lang="en-US" sz="1400">
                          <a:effectLst/>
                        </a:rPr>
                        <a:t>Sales</a:t>
                      </a:r>
                      <a:endParaRPr lang="en-US" sz="1400">
                        <a:effectLst/>
                        <a:latin typeface="Courier New"/>
                      </a:endParaRPr>
                    </a:p>
                  </a:txBody>
                  <a:tcPr marL="9525" marR="9525" marT="9525" marB="0" anchor="b">
                    <a:lnT w="12700">
                      <a:solidFill>
                        <a:schemeClr val="tx1"/>
                      </a:solidFill>
                    </a:lnT>
                    <a:lnB w="12700">
                      <a:solidFill>
                        <a:schemeClr val="tx1"/>
                      </a:solidFill>
                    </a:lnB>
                  </a:tcPr>
                </a:tc>
                <a:tc>
                  <a:txBody>
                    <a:bodyPr/>
                    <a:lstStyle/>
                    <a:p>
                      <a:pPr lvl="0" algn="ctr">
                        <a:buNone/>
                      </a:pPr>
                      <a:r>
                        <a:rPr lang="en-US" sz="1400">
                          <a:effectLst/>
                        </a:rPr>
                        <a:t>City</a:t>
                      </a:r>
                      <a:endParaRPr lang="en-US" sz="1400">
                        <a:effectLst/>
                        <a:latin typeface="Calibri"/>
                      </a:endParaRPr>
                    </a:p>
                  </a:txBody>
                  <a:tcPr marL="9525" marR="9525" marT="9525" marB="0" anchor="b">
                    <a:lnT w="12700">
                      <a:solidFill>
                        <a:schemeClr val="tx1"/>
                      </a:solidFill>
                    </a:lnT>
                    <a:lnB w="12700">
                      <a:solidFill>
                        <a:schemeClr val="tx1"/>
                      </a:solidFill>
                    </a:lnB>
                  </a:tcPr>
                </a:tc>
                <a:tc>
                  <a:txBody>
                    <a:bodyPr/>
                    <a:lstStyle/>
                    <a:p>
                      <a:pPr lvl="0" algn="ctr">
                        <a:buNone/>
                      </a:pPr>
                      <a:r>
                        <a:rPr lang="en-US" sz="1400">
                          <a:effectLst/>
                        </a:rPr>
                        <a:t>State</a:t>
                      </a:r>
                      <a:endParaRPr lang="en-US" sz="1400">
                        <a:effectLst/>
                        <a:latin typeface="Calibri"/>
                      </a:endParaRPr>
                    </a:p>
                  </a:txBody>
                  <a:tcPr marL="9525" marR="9525" marT="9525" marB="0" anchor="b">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639669317"/>
                  </a:ext>
                </a:extLst>
              </a:tr>
              <a:tr h="228051">
                <a:tc>
                  <a:txBody>
                    <a:bodyPr/>
                    <a:lstStyle/>
                    <a:p>
                      <a:pPr lvl="0" algn="ctr">
                        <a:buNone/>
                      </a:pPr>
                      <a:r>
                        <a:rPr lang="en-US" sz="1200">
                          <a:effectLst/>
                        </a:rPr>
                        <a:t>35</a:t>
                      </a:r>
                      <a:endParaRPr lang="en-US" sz="1200">
                        <a:effectLst/>
                        <a:latin typeface="Calibri"/>
                      </a:endParaRPr>
                    </a:p>
                  </a:txBody>
                  <a:tcPr marL="9525" marR="9525" marT="9525" marB="0" anchor="b">
                    <a:lnL w="12700">
                      <a:solidFill>
                        <a:schemeClr val="tx1"/>
                      </a:solidFill>
                    </a:lnL>
                    <a:lnT w="12700">
                      <a:solidFill>
                        <a:schemeClr val="tx1"/>
                      </a:solidFill>
                    </a:lnT>
                    <a:noFill/>
                  </a:tcPr>
                </a:tc>
                <a:tc>
                  <a:txBody>
                    <a:bodyPr/>
                    <a:lstStyle/>
                    <a:p>
                      <a:pPr lvl="0" algn="ctr">
                        <a:buNone/>
                      </a:pPr>
                      <a:r>
                        <a:rPr lang="en-US" sz="1200">
                          <a:effectLst/>
                        </a:rPr>
                        <a:t>7.8</a:t>
                      </a:r>
                    </a:p>
                  </a:txBody>
                  <a:tcPr marL="9525" marR="9525" marT="9525" marB="0" anchor="b">
                    <a:lnT w="12700">
                      <a:solidFill>
                        <a:schemeClr val="tx1"/>
                      </a:solidFill>
                    </a:lnT>
                    <a:noFill/>
                  </a:tcPr>
                </a:tc>
                <a:tc>
                  <a:txBody>
                    <a:bodyPr/>
                    <a:lstStyle/>
                    <a:p>
                      <a:pPr lvl="0" algn="ctr">
                        <a:buNone/>
                      </a:pPr>
                      <a:r>
                        <a:rPr lang="en-US" sz="1200">
                          <a:effectLst/>
                        </a:rPr>
                        <a:t>Playas</a:t>
                      </a:r>
                      <a:endParaRPr lang="en-US" sz="1200">
                        <a:effectLst/>
                        <a:latin typeface="Calibri"/>
                      </a:endParaRPr>
                    </a:p>
                  </a:txBody>
                  <a:tcPr marL="9525" marR="9525" marT="9525" marB="0" anchor="b">
                    <a:lnT w="12700">
                      <a:solidFill>
                        <a:schemeClr val="tx1"/>
                      </a:solidFill>
                    </a:lnT>
                    <a:noFill/>
                  </a:tcPr>
                </a:tc>
                <a:tc>
                  <a:txBody>
                    <a:bodyPr/>
                    <a:lstStyle/>
                    <a:p>
                      <a:pPr lvl="0" algn="ctr">
                        <a:buNone/>
                      </a:pPr>
                      <a:r>
                        <a:rPr lang="en-US" sz="1200">
                          <a:effectLst/>
                        </a:rPr>
                        <a:t>Guayas</a:t>
                      </a:r>
                      <a:endParaRPr lang="en-US" sz="1200">
                        <a:effectLst/>
                        <a:latin typeface="Calibri"/>
                      </a:endParaRPr>
                    </a:p>
                  </a:txBody>
                  <a:tcPr marL="9525" marR="9525" marT="9525" marB="0" anchor="b">
                    <a:lnR w="12700">
                      <a:solidFill>
                        <a:schemeClr val="tx1"/>
                      </a:solidFill>
                    </a:lnR>
                    <a:lnT w="12700">
                      <a:solidFill>
                        <a:schemeClr val="tx1"/>
                      </a:solidFill>
                    </a:lnT>
                    <a:noFill/>
                  </a:tcPr>
                </a:tc>
                <a:extLst>
                  <a:ext uri="{0D108BD9-81ED-4DB2-BD59-A6C34878D82A}">
                    <a16:rowId xmlns:a16="http://schemas.microsoft.com/office/drawing/2014/main" val="516160725"/>
                  </a:ext>
                </a:extLst>
              </a:tr>
              <a:tr h="255049">
                <a:tc>
                  <a:txBody>
                    <a:bodyPr/>
                    <a:lstStyle/>
                    <a:p>
                      <a:pPr lvl="0" algn="ctr">
                        <a:buNone/>
                      </a:pPr>
                      <a:r>
                        <a:rPr lang="en-US" sz="1200">
                          <a:effectLst/>
                        </a:rPr>
                        <a:t>30</a:t>
                      </a:r>
                      <a:endParaRPr lang="en-US" sz="1200">
                        <a:effectLst/>
                        <a:latin typeface="Calibri"/>
                      </a:endParaRPr>
                    </a:p>
                  </a:txBody>
                  <a:tcPr marL="9525" marR="9525" marT="9525" marB="0" anchor="b">
                    <a:lnL w="12700">
                      <a:solidFill>
                        <a:schemeClr val="tx1"/>
                      </a:solidFill>
                    </a:lnL>
                    <a:noFill/>
                  </a:tcPr>
                </a:tc>
                <a:tc>
                  <a:txBody>
                    <a:bodyPr/>
                    <a:lstStyle/>
                    <a:p>
                      <a:pPr lvl="0" algn="ctr">
                        <a:buNone/>
                      </a:pPr>
                      <a:r>
                        <a:rPr lang="en-US" sz="1200">
                          <a:effectLst/>
                        </a:rPr>
                        <a:t>7.5</a:t>
                      </a:r>
                    </a:p>
                  </a:txBody>
                  <a:tcPr marL="9525" marR="9525" marT="9525" marB="0" anchor="b">
                    <a:noFill/>
                  </a:tcPr>
                </a:tc>
                <a:tc>
                  <a:txBody>
                    <a:bodyPr/>
                    <a:lstStyle/>
                    <a:p>
                      <a:pPr lvl="0" algn="ctr">
                        <a:buNone/>
                      </a:pPr>
                      <a:r>
                        <a:rPr lang="en-US" sz="1200">
                          <a:effectLst/>
                        </a:rPr>
                        <a:t>Guayaquil</a:t>
                      </a:r>
                      <a:endParaRPr lang="en-US" sz="1200">
                        <a:effectLst/>
                        <a:latin typeface="Calibri"/>
                      </a:endParaRPr>
                    </a:p>
                  </a:txBody>
                  <a:tcPr marL="9525" marR="9525" marT="9525" marB="0" anchor="b">
                    <a:noFill/>
                  </a:tcPr>
                </a:tc>
                <a:tc>
                  <a:txBody>
                    <a:bodyPr/>
                    <a:lstStyle/>
                    <a:p>
                      <a:pPr lvl="0" algn="ctr">
                        <a:buNone/>
                      </a:pPr>
                      <a:r>
                        <a:rPr lang="en-US" sz="1200">
                          <a:effectLst/>
                        </a:rPr>
                        <a:t>Guayas</a:t>
                      </a:r>
                      <a:endParaRPr lang="en-US" sz="1200">
                        <a:effectLst/>
                        <a:latin typeface="Calibri"/>
                      </a:endParaRPr>
                    </a:p>
                  </a:txBody>
                  <a:tcPr marL="9525" marR="9525" marT="9525" marB="0" anchor="b">
                    <a:lnR w="12700">
                      <a:solidFill>
                        <a:schemeClr val="tx1"/>
                      </a:solidFill>
                    </a:lnR>
                    <a:noFill/>
                  </a:tcPr>
                </a:tc>
                <a:extLst>
                  <a:ext uri="{0D108BD9-81ED-4DB2-BD59-A6C34878D82A}">
                    <a16:rowId xmlns:a16="http://schemas.microsoft.com/office/drawing/2014/main" val="2784178095"/>
                  </a:ext>
                </a:extLst>
              </a:tr>
              <a:tr h="236157">
                <a:tc>
                  <a:txBody>
                    <a:bodyPr/>
                    <a:lstStyle/>
                    <a:p>
                      <a:pPr lvl="0" algn="ctr">
                        <a:buNone/>
                      </a:pPr>
                      <a:r>
                        <a:rPr lang="en-US" sz="1200">
                          <a:effectLst/>
                        </a:rPr>
                        <a:t>32</a:t>
                      </a:r>
                      <a:endParaRPr lang="en-US" sz="1200">
                        <a:effectLst/>
                        <a:latin typeface="Calibri"/>
                      </a:endParaRPr>
                    </a:p>
                  </a:txBody>
                  <a:tcPr marL="9525" marR="9525" marT="9525" marB="0" anchor="b">
                    <a:lnL w="12700">
                      <a:solidFill>
                        <a:schemeClr val="tx1"/>
                      </a:solidFill>
                    </a:lnL>
                    <a:noFill/>
                  </a:tcPr>
                </a:tc>
                <a:tc>
                  <a:txBody>
                    <a:bodyPr/>
                    <a:lstStyle/>
                    <a:p>
                      <a:pPr lvl="0" algn="ctr">
                        <a:buNone/>
                      </a:pPr>
                      <a:r>
                        <a:rPr lang="en-US" sz="1200">
                          <a:effectLst/>
                        </a:rPr>
                        <a:t>6.1</a:t>
                      </a:r>
                    </a:p>
                  </a:txBody>
                  <a:tcPr marL="9525" marR="9525" marT="9525" marB="0" anchor="b">
                    <a:noFill/>
                  </a:tcPr>
                </a:tc>
                <a:tc>
                  <a:txBody>
                    <a:bodyPr/>
                    <a:lstStyle/>
                    <a:p>
                      <a:pPr lvl="0" algn="ctr">
                        <a:buNone/>
                      </a:pPr>
                      <a:r>
                        <a:rPr lang="en-US" sz="1200">
                          <a:effectLst/>
                        </a:rPr>
                        <a:t>Guayaquil</a:t>
                      </a:r>
                      <a:endParaRPr lang="en-US" sz="1200">
                        <a:effectLst/>
                        <a:latin typeface="Calibri"/>
                      </a:endParaRPr>
                    </a:p>
                  </a:txBody>
                  <a:tcPr marL="9525" marR="9525" marT="9525" marB="0" anchor="b">
                    <a:noFill/>
                  </a:tcPr>
                </a:tc>
                <a:tc>
                  <a:txBody>
                    <a:bodyPr/>
                    <a:lstStyle/>
                    <a:p>
                      <a:pPr lvl="0" algn="ctr">
                        <a:buNone/>
                      </a:pPr>
                      <a:r>
                        <a:rPr lang="en-US" sz="1200">
                          <a:effectLst/>
                        </a:rPr>
                        <a:t>Guayas</a:t>
                      </a:r>
                      <a:endParaRPr lang="en-US" sz="1200">
                        <a:effectLst/>
                        <a:latin typeface="Calibri"/>
                      </a:endParaRPr>
                    </a:p>
                  </a:txBody>
                  <a:tcPr marL="9525" marR="9525" marT="9525" marB="0" anchor="b">
                    <a:lnR w="12700">
                      <a:solidFill>
                        <a:schemeClr val="tx1"/>
                      </a:solidFill>
                    </a:lnR>
                    <a:noFill/>
                  </a:tcPr>
                </a:tc>
                <a:extLst>
                  <a:ext uri="{0D108BD9-81ED-4DB2-BD59-A6C34878D82A}">
                    <a16:rowId xmlns:a16="http://schemas.microsoft.com/office/drawing/2014/main" val="1816049929"/>
                  </a:ext>
                </a:extLst>
              </a:tr>
              <a:tr h="217264">
                <a:tc>
                  <a:txBody>
                    <a:bodyPr/>
                    <a:lstStyle/>
                    <a:p>
                      <a:pPr lvl="0" algn="ctr">
                        <a:buNone/>
                      </a:pPr>
                      <a:r>
                        <a:rPr lang="en-US" sz="1200">
                          <a:effectLst/>
                        </a:rPr>
                        <a:t>22</a:t>
                      </a:r>
                      <a:endParaRPr lang="en-US" sz="1200">
                        <a:effectLst/>
                        <a:latin typeface="Calibri"/>
                      </a:endParaRPr>
                    </a:p>
                  </a:txBody>
                  <a:tcPr marL="9525" marR="9525" marT="9525" marB="0" anchor="b">
                    <a:lnL w="12700">
                      <a:solidFill>
                        <a:schemeClr val="tx1"/>
                      </a:solidFill>
                    </a:lnL>
                    <a:noFill/>
                  </a:tcPr>
                </a:tc>
                <a:tc>
                  <a:txBody>
                    <a:bodyPr/>
                    <a:lstStyle/>
                    <a:p>
                      <a:pPr lvl="0" algn="ctr">
                        <a:buNone/>
                      </a:pPr>
                      <a:r>
                        <a:rPr lang="en-US" sz="1200">
                          <a:effectLst/>
                        </a:rPr>
                        <a:t>4.2</a:t>
                      </a:r>
                    </a:p>
                  </a:txBody>
                  <a:tcPr marL="9525" marR="9525" marT="9525" marB="0" anchor="b">
                    <a:noFill/>
                  </a:tcPr>
                </a:tc>
                <a:tc>
                  <a:txBody>
                    <a:bodyPr/>
                    <a:lstStyle/>
                    <a:p>
                      <a:pPr lvl="0" algn="ctr">
                        <a:buNone/>
                      </a:pPr>
                      <a:r>
                        <a:rPr lang="en-US" sz="1200">
                          <a:effectLst/>
                        </a:rPr>
                        <a:t>Puyo</a:t>
                      </a:r>
                      <a:endParaRPr lang="en-US" sz="1200">
                        <a:effectLst/>
                        <a:latin typeface="Calibri"/>
                      </a:endParaRPr>
                    </a:p>
                  </a:txBody>
                  <a:tcPr marL="9525" marR="9525" marT="9525" marB="0" anchor="b">
                    <a:noFill/>
                  </a:tcPr>
                </a:tc>
                <a:tc>
                  <a:txBody>
                    <a:bodyPr/>
                    <a:lstStyle/>
                    <a:p>
                      <a:pPr lvl="0" algn="ctr">
                        <a:buNone/>
                      </a:pPr>
                      <a:r>
                        <a:rPr lang="en-US" sz="1200">
                          <a:effectLst/>
                        </a:rPr>
                        <a:t>Pastaza</a:t>
                      </a:r>
                      <a:endParaRPr lang="en-US" sz="1200">
                        <a:effectLst/>
                        <a:latin typeface="Calibri"/>
                      </a:endParaRPr>
                    </a:p>
                  </a:txBody>
                  <a:tcPr marL="9525" marR="9525" marT="9525" marB="0" anchor="b">
                    <a:lnR w="12700">
                      <a:solidFill>
                        <a:schemeClr val="tx1"/>
                      </a:solidFill>
                    </a:lnR>
                    <a:noFill/>
                  </a:tcPr>
                </a:tc>
                <a:extLst>
                  <a:ext uri="{0D108BD9-81ED-4DB2-BD59-A6C34878D82A}">
                    <a16:rowId xmlns:a16="http://schemas.microsoft.com/office/drawing/2014/main" val="872087058"/>
                  </a:ext>
                </a:extLst>
              </a:tr>
              <a:tr h="207818">
                <a:tc>
                  <a:txBody>
                    <a:bodyPr/>
                    <a:lstStyle/>
                    <a:p>
                      <a:pPr lvl="0" algn="ctr">
                        <a:buNone/>
                      </a:pPr>
                      <a:r>
                        <a:rPr lang="en-US" sz="1200">
                          <a:effectLst/>
                        </a:rPr>
                        <a:t>52</a:t>
                      </a:r>
                      <a:endParaRPr lang="en-US" sz="1200">
                        <a:effectLst/>
                        <a:latin typeface="Calibri"/>
                      </a:endParaRPr>
                    </a:p>
                  </a:txBody>
                  <a:tcPr marL="9524" marR="9524" marT="9524" marB="0" anchor="b">
                    <a:lnL w="12700">
                      <a:solidFill>
                        <a:schemeClr val="tx1"/>
                      </a:solidFill>
                    </a:lnL>
                    <a:lnB w="12700">
                      <a:solidFill>
                        <a:schemeClr val="tx1"/>
                      </a:solidFill>
                    </a:lnB>
                    <a:noFill/>
                  </a:tcPr>
                </a:tc>
                <a:tc>
                  <a:txBody>
                    <a:bodyPr/>
                    <a:lstStyle/>
                    <a:p>
                      <a:pPr lvl="0" algn="ctr">
                        <a:buNone/>
                      </a:pPr>
                      <a:r>
                        <a:rPr lang="en-US" sz="1200">
                          <a:effectLst/>
                        </a:rPr>
                        <a:t>2.7</a:t>
                      </a:r>
                    </a:p>
                  </a:txBody>
                  <a:tcPr marL="9524" marR="9524" marT="9524" marB="0" anchor="b">
                    <a:lnB w="12700">
                      <a:solidFill>
                        <a:schemeClr val="tx1"/>
                      </a:solidFill>
                    </a:lnB>
                    <a:noFill/>
                  </a:tcPr>
                </a:tc>
                <a:tc>
                  <a:txBody>
                    <a:bodyPr/>
                    <a:lstStyle/>
                    <a:p>
                      <a:pPr lvl="0" algn="ctr">
                        <a:buNone/>
                      </a:pPr>
                      <a:r>
                        <a:rPr lang="en-US" sz="1200">
                          <a:effectLst/>
                        </a:rPr>
                        <a:t>Manta</a:t>
                      </a:r>
                      <a:endParaRPr lang="en-US" sz="1200">
                        <a:effectLst/>
                        <a:latin typeface="Calibri"/>
                      </a:endParaRPr>
                    </a:p>
                  </a:txBody>
                  <a:tcPr marL="9524" marR="9524" marT="9524" marB="0" anchor="b">
                    <a:lnB w="12700">
                      <a:solidFill>
                        <a:schemeClr val="tx1"/>
                      </a:solidFill>
                    </a:lnB>
                    <a:noFill/>
                  </a:tcPr>
                </a:tc>
                <a:tc>
                  <a:txBody>
                    <a:bodyPr/>
                    <a:lstStyle/>
                    <a:p>
                      <a:pPr lvl="0" algn="ctr">
                        <a:buNone/>
                      </a:pPr>
                      <a:r>
                        <a:rPr lang="en-US" sz="1200">
                          <a:effectLst/>
                        </a:rPr>
                        <a:t>Manabi</a:t>
                      </a:r>
                      <a:endParaRPr lang="en-US" sz="1200">
                        <a:effectLst/>
                        <a:latin typeface="Calibri"/>
                      </a:endParaRPr>
                    </a:p>
                  </a:txBody>
                  <a:tcPr marL="9524" marR="9524" marT="9524" marB="0" anchor="b">
                    <a:lnR w="12700">
                      <a:solidFill>
                        <a:schemeClr val="tx1"/>
                      </a:solidFill>
                    </a:lnR>
                    <a:lnB w="12700">
                      <a:solidFill>
                        <a:schemeClr val="tx1"/>
                      </a:solidFill>
                    </a:lnB>
                    <a:noFill/>
                  </a:tcPr>
                </a:tc>
                <a:extLst>
                  <a:ext uri="{0D108BD9-81ED-4DB2-BD59-A6C34878D82A}">
                    <a16:rowId xmlns:a16="http://schemas.microsoft.com/office/drawing/2014/main" val="519612051"/>
                  </a:ext>
                </a:extLst>
              </a:tr>
            </a:tbl>
          </a:graphicData>
        </a:graphic>
      </p:graphicFrame>
      <p:sp>
        <p:nvSpPr>
          <p:cNvPr id="44" name="TextBox 43">
            <a:extLst>
              <a:ext uri="{FF2B5EF4-FFF2-40B4-BE49-F238E27FC236}">
                <a16:creationId xmlns:a16="http://schemas.microsoft.com/office/drawing/2014/main" id="{8F2E43F8-571C-F167-20D2-87DCB97C2AF8}"/>
              </a:ext>
            </a:extLst>
          </p:cNvPr>
          <p:cNvSpPr txBox="1"/>
          <p:nvPr/>
        </p:nvSpPr>
        <p:spPr>
          <a:xfrm>
            <a:off x="5998387" y="2862223"/>
            <a:ext cx="21726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Last 5 Stores by Sales</a:t>
            </a:r>
            <a:endParaRPr lang="en-US"/>
          </a:p>
        </p:txBody>
      </p:sp>
      <p:sp>
        <p:nvSpPr>
          <p:cNvPr id="47" name="Rectangle 46">
            <a:extLst>
              <a:ext uri="{FF2B5EF4-FFF2-40B4-BE49-F238E27FC236}">
                <a16:creationId xmlns:a16="http://schemas.microsoft.com/office/drawing/2014/main" id="{AC170947-ABF8-036D-54DE-2EB0FE1708E7}"/>
              </a:ext>
            </a:extLst>
          </p:cNvPr>
          <p:cNvSpPr/>
          <p:nvPr/>
        </p:nvSpPr>
        <p:spPr>
          <a:xfrm>
            <a:off x="5224737" y="886533"/>
            <a:ext cx="3599033" cy="40807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1006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59A7-246F-1F8D-5FDD-FEA95153B050}"/>
              </a:ext>
            </a:extLst>
          </p:cNvPr>
          <p:cNvSpPr>
            <a:spLocks noGrp="1"/>
          </p:cNvSpPr>
          <p:nvPr>
            <p:ph type="title"/>
          </p:nvPr>
        </p:nvSpPr>
        <p:spPr>
          <a:xfrm>
            <a:off x="-27" y="-1312"/>
            <a:ext cx="8520600" cy="707400"/>
          </a:xfrm>
        </p:spPr>
        <p:txBody>
          <a:bodyPr>
            <a:normAutofit/>
          </a:bodyPr>
          <a:lstStyle/>
          <a:p>
            <a:r>
              <a:rPr lang="en-US" sz="3200" b="1">
                <a:latin typeface="Calibri"/>
                <a:cs typeface="Calibri Light"/>
                <a:sym typeface="Arial"/>
              </a:rPr>
              <a:t>EDA -</a:t>
            </a:r>
            <a:r>
              <a:rPr lang="en-US" sz="3200">
                <a:latin typeface="Calibri"/>
                <a:cs typeface="Calibri Light"/>
                <a:sym typeface="Arial"/>
              </a:rPr>
              <a:t> </a:t>
            </a:r>
            <a:r>
              <a:rPr lang="en-US" sz="3200" b="1">
                <a:latin typeface="Calibri"/>
                <a:ea typeface="+mj-lt"/>
                <a:cs typeface="+mj-lt"/>
                <a:sym typeface="Arial"/>
              </a:rPr>
              <a:t>Time Series for Stores</a:t>
            </a:r>
            <a:endParaRPr lang="en-US" sz="3200">
              <a:latin typeface="Calibri"/>
              <a:ea typeface="+mj-lt"/>
              <a:cs typeface="+mj-lt"/>
            </a:endParaRPr>
          </a:p>
          <a:p>
            <a:endParaRPr lang="en-US" sz="2400">
              <a:ea typeface="+mj-lt"/>
              <a:cs typeface="+mj-lt"/>
            </a:endParaRPr>
          </a:p>
        </p:txBody>
      </p:sp>
      <p:pic>
        <p:nvPicPr>
          <p:cNvPr id="4" name="Picture 4" descr="Chart, histogram&#10;&#10;Description automatically generated">
            <a:extLst>
              <a:ext uri="{FF2B5EF4-FFF2-40B4-BE49-F238E27FC236}">
                <a16:creationId xmlns:a16="http://schemas.microsoft.com/office/drawing/2014/main" id="{98396034-C1A8-9DBE-CCEF-7CB48E58B66B}"/>
              </a:ext>
            </a:extLst>
          </p:cNvPr>
          <p:cNvPicPr>
            <a:picLocks noChangeAspect="1"/>
          </p:cNvPicPr>
          <p:nvPr/>
        </p:nvPicPr>
        <p:blipFill>
          <a:blip r:embed="rId2"/>
          <a:stretch>
            <a:fillRect/>
          </a:stretch>
        </p:blipFill>
        <p:spPr>
          <a:xfrm>
            <a:off x="231315" y="1052620"/>
            <a:ext cx="8483776" cy="3984874"/>
          </a:xfrm>
          <a:prstGeom prst="rect">
            <a:avLst/>
          </a:prstGeom>
        </p:spPr>
      </p:pic>
      <p:sp>
        <p:nvSpPr>
          <p:cNvPr id="6" name="TextBox 5">
            <a:extLst>
              <a:ext uri="{FF2B5EF4-FFF2-40B4-BE49-F238E27FC236}">
                <a16:creationId xmlns:a16="http://schemas.microsoft.com/office/drawing/2014/main" id="{844B11F4-1D4D-F6C7-0A99-980BD04E43E4}"/>
              </a:ext>
            </a:extLst>
          </p:cNvPr>
          <p:cNvSpPr txBox="1"/>
          <p:nvPr/>
        </p:nvSpPr>
        <p:spPr>
          <a:xfrm>
            <a:off x="2012057" y="779319"/>
            <a:ext cx="572444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rPr>
              <a:t>All stores have the same time series shapes</a:t>
            </a:r>
            <a:endParaRPr lang="en-US"/>
          </a:p>
        </p:txBody>
      </p:sp>
    </p:spTree>
    <p:extLst>
      <p:ext uri="{BB962C8B-B14F-4D97-AF65-F5344CB8AC3E}">
        <p14:creationId xmlns:p14="http://schemas.microsoft.com/office/powerpoint/2010/main" val="4087525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B0F9EC91-D5D8-08BF-8E2B-A66D18269F2D}"/>
              </a:ext>
            </a:extLst>
          </p:cNvPr>
          <p:cNvPicPr>
            <a:picLocks noChangeAspect="1"/>
          </p:cNvPicPr>
          <p:nvPr/>
        </p:nvPicPr>
        <p:blipFill>
          <a:blip r:embed="rId2"/>
          <a:stretch>
            <a:fillRect/>
          </a:stretch>
        </p:blipFill>
        <p:spPr>
          <a:xfrm>
            <a:off x="136137" y="1188748"/>
            <a:ext cx="4481317" cy="3508039"/>
          </a:xfrm>
          <a:prstGeom prst="rect">
            <a:avLst/>
          </a:prstGeom>
        </p:spPr>
      </p:pic>
      <p:sp>
        <p:nvSpPr>
          <p:cNvPr id="5" name="TextBox 4">
            <a:extLst>
              <a:ext uri="{FF2B5EF4-FFF2-40B4-BE49-F238E27FC236}">
                <a16:creationId xmlns:a16="http://schemas.microsoft.com/office/drawing/2014/main" id="{162B8535-55E8-DCC6-6A94-4D9F0F251A6C}"/>
              </a:ext>
            </a:extLst>
          </p:cNvPr>
          <p:cNvSpPr txBox="1"/>
          <p:nvPr/>
        </p:nvSpPr>
        <p:spPr>
          <a:xfrm>
            <a:off x="136972" y="1190231"/>
            <a:ext cx="5384378" cy="1265801"/>
          </a:xfrm>
          <a:prstGeom prst="rect">
            <a:avLst/>
          </a:prstGeom>
          <a:noFill/>
          <a:ln w="28575">
            <a:solidFill>
              <a:srgbClr val="92D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Rectangle 6">
            <a:extLst>
              <a:ext uri="{FF2B5EF4-FFF2-40B4-BE49-F238E27FC236}">
                <a16:creationId xmlns:a16="http://schemas.microsoft.com/office/drawing/2014/main" id="{9E780D57-0CA0-7402-642B-099C5785A2B9}"/>
              </a:ext>
            </a:extLst>
          </p:cNvPr>
          <p:cNvSpPr/>
          <p:nvPr/>
        </p:nvSpPr>
        <p:spPr>
          <a:xfrm>
            <a:off x="139097" y="2455796"/>
            <a:ext cx="5091543" cy="99185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7045E59-E96E-F801-E82B-6AA6E55F5C7F}"/>
              </a:ext>
            </a:extLst>
          </p:cNvPr>
          <p:cNvSpPr/>
          <p:nvPr/>
        </p:nvSpPr>
        <p:spPr>
          <a:xfrm>
            <a:off x="135554" y="3448837"/>
            <a:ext cx="4793987" cy="90212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3615EFE-A03A-979F-E5B7-EFCFE74FB34F}"/>
              </a:ext>
            </a:extLst>
          </p:cNvPr>
          <p:cNvSpPr/>
          <p:nvPr/>
        </p:nvSpPr>
        <p:spPr>
          <a:xfrm>
            <a:off x="136735" y="4352136"/>
            <a:ext cx="4548384" cy="212543"/>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AAD1B79-33ED-EC19-67EF-E0F3E9D49130}"/>
              </a:ext>
            </a:extLst>
          </p:cNvPr>
          <p:cNvSpPr txBox="1"/>
          <p:nvPr/>
        </p:nvSpPr>
        <p:spPr>
          <a:xfrm>
            <a:off x="5875586" y="1426389"/>
            <a:ext cx="255049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latin typeface="Calibri"/>
              </a:rPr>
              <a:t>Everyday Selling </a:t>
            </a:r>
            <a:endParaRPr lang="en-US"/>
          </a:p>
          <a:p>
            <a:r>
              <a:rPr lang="en-US">
                <a:latin typeface="Calibri"/>
              </a:rPr>
              <a:t>Bread/Bakery, Dairy, Meats etc. which are daily need products</a:t>
            </a:r>
            <a:endParaRPr lang="en-US"/>
          </a:p>
        </p:txBody>
      </p:sp>
      <p:sp>
        <p:nvSpPr>
          <p:cNvPr id="19" name="TextBox 18">
            <a:extLst>
              <a:ext uri="{FF2B5EF4-FFF2-40B4-BE49-F238E27FC236}">
                <a16:creationId xmlns:a16="http://schemas.microsoft.com/office/drawing/2014/main" id="{9737F0E7-40F9-D0D4-0BD5-5C35E2D997C3}"/>
              </a:ext>
            </a:extLst>
          </p:cNvPr>
          <p:cNvSpPr txBox="1"/>
          <p:nvPr/>
        </p:nvSpPr>
        <p:spPr>
          <a:xfrm>
            <a:off x="5549690" y="2687467"/>
            <a:ext cx="25504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latin typeface="Calibri"/>
              </a:rPr>
              <a:t>Required but less frequent </a:t>
            </a:r>
            <a:endParaRPr lang="en-US" u="sng">
              <a:latin typeface="Calibri"/>
            </a:endParaRPr>
          </a:p>
          <a:p>
            <a:r>
              <a:rPr lang="en-US">
                <a:latin typeface="Calibri"/>
              </a:rPr>
              <a:t>Liquor, Kitchen , Home care</a:t>
            </a:r>
            <a:endParaRPr lang="en-US"/>
          </a:p>
        </p:txBody>
      </p:sp>
      <p:sp>
        <p:nvSpPr>
          <p:cNvPr id="21" name="TextBox 20">
            <a:extLst>
              <a:ext uri="{FF2B5EF4-FFF2-40B4-BE49-F238E27FC236}">
                <a16:creationId xmlns:a16="http://schemas.microsoft.com/office/drawing/2014/main" id="{B172F026-412D-F600-E120-64DA196E61EF}"/>
              </a:ext>
            </a:extLst>
          </p:cNvPr>
          <p:cNvSpPr txBox="1"/>
          <p:nvPr/>
        </p:nvSpPr>
        <p:spPr>
          <a:xfrm>
            <a:off x="4685356" y="4302781"/>
            <a:ext cx="25504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latin typeface="Calibri"/>
              </a:rPr>
              <a:t>Rare Selling</a:t>
            </a:r>
            <a:endParaRPr lang="en-US"/>
          </a:p>
          <a:p>
            <a:r>
              <a:rPr lang="en-US">
                <a:latin typeface="Calibri"/>
              </a:rPr>
              <a:t>Baby Care and Books</a:t>
            </a:r>
          </a:p>
        </p:txBody>
      </p:sp>
      <p:sp>
        <p:nvSpPr>
          <p:cNvPr id="22" name="TextBox 21">
            <a:extLst>
              <a:ext uri="{FF2B5EF4-FFF2-40B4-BE49-F238E27FC236}">
                <a16:creationId xmlns:a16="http://schemas.microsoft.com/office/drawing/2014/main" id="{3AE0F072-992B-2804-4874-A21694EB1BC3}"/>
              </a:ext>
            </a:extLst>
          </p:cNvPr>
          <p:cNvSpPr txBox="1"/>
          <p:nvPr/>
        </p:nvSpPr>
        <p:spPr>
          <a:xfrm>
            <a:off x="5289918" y="3495124"/>
            <a:ext cx="255049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latin typeface="Calibri"/>
              </a:rPr>
              <a:t>Less frequent and Seasonal </a:t>
            </a:r>
          </a:p>
          <a:p>
            <a:r>
              <a:rPr lang="en-US">
                <a:latin typeface="Calibri"/>
              </a:rPr>
              <a:t>Celebration supplies, Hardware, School &amp; Office supplies</a:t>
            </a:r>
          </a:p>
        </p:txBody>
      </p:sp>
      <p:sp>
        <p:nvSpPr>
          <p:cNvPr id="28" name="Title 1">
            <a:extLst>
              <a:ext uri="{FF2B5EF4-FFF2-40B4-BE49-F238E27FC236}">
                <a16:creationId xmlns:a16="http://schemas.microsoft.com/office/drawing/2014/main" id="{AFBCE71A-DFEB-C4C1-7FBD-00FAEC071C45}"/>
              </a:ext>
            </a:extLst>
          </p:cNvPr>
          <p:cNvSpPr txBox="1">
            <a:spLocks/>
          </p:cNvSpPr>
          <p:nvPr/>
        </p:nvSpPr>
        <p:spPr>
          <a:xfrm>
            <a:off x="-42067" y="47558"/>
            <a:ext cx="8520600" cy="707400"/>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3600"/>
              <a:buNone/>
              <a:defRPr sz="44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pPr>
              <a:buClrTx/>
              <a:buFontTx/>
            </a:pPr>
            <a:r>
              <a:rPr lang="en-US" sz="3200">
                <a:latin typeface="Calibri"/>
                <a:cs typeface="Calibri Light"/>
              </a:rPr>
              <a:t>Different Product Types </a:t>
            </a:r>
          </a:p>
        </p:txBody>
      </p:sp>
    </p:spTree>
    <p:extLst>
      <p:ext uri="{BB962C8B-B14F-4D97-AF65-F5344CB8AC3E}">
        <p14:creationId xmlns:p14="http://schemas.microsoft.com/office/powerpoint/2010/main" val="3079283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57342-3295-07A3-E68E-B1CE4032D6AD}"/>
              </a:ext>
            </a:extLst>
          </p:cNvPr>
          <p:cNvSpPr>
            <a:spLocks noGrp="1"/>
          </p:cNvSpPr>
          <p:nvPr>
            <p:ph type="title"/>
          </p:nvPr>
        </p:nvSpPr>
        <p:spPr>
          <a:xfrm>
            <a:off x="472" y="592"/>
            <a:ext cx="7886700" cy="994172"/>
          </a:xfrm>
        </p:spPr>
        <p:txBody>
          <a:bodyPr>
            <a:normAutofit/>
          </a:bodyPr>
          <a:lstStyle/>
          <a:p>
            <a:r>
              <a:rPr lang="en-US" sz="3200" b="1">
                <a:latin typeface="Calibri"/>
                <a:cs typeface="Calibri Light"/>
              </a:rPr>
              <a:t>EDA - Time Series for product families</a:t>
            </a:r>
          </a:p>
        </p:txBody>
      </p:sp>
      <p:pic>
        <p:nvPicPr>
          <p:cNvPr id="3" name="Picture 3" descr="Chart&#10;&#10;Description automatically generated">
            <a:extLst>
              <a:ext uri="{FF2B5EF4-FFF2-40B4-BE49-F238E27FC236}">
                <a16:creationId xmlns:a16="http://schemas.microsoft.com/office/drawing/2014/main" id="{D7882CB0-A907-F9BA-D195-B7DD3E1127F9}"/>
              </a:ext>
            </a:extLst>
          </p:cNvPr>
          <p:cNvPicPr>
            <a:picLocks noChangeAspect="1"/>
          </p:cNvPicPr>
          <p:nvPr/>
        </p:nvPicPr>
        <p:blipFill>
          <a:blip r:embed="rId2"/>
          <a:stretch>
            <a:fillRect/>
          </a:stretch>
        </p:blipFill>
        <p:spPr>
          <a:xfrm>
            <a:off x="45415" y="1128523"/>
            <a:ext cx="9022104" cy="3937676"/>
          </a:xfrm>
          <a:prstGeom prst="rect">
            <a:avLst/>
          </a:prstGeom>
        </p:spPr>
      </p:pic>
      <p:sp>
        <p:nvSpPr>
          <p:cNvPr id="7" name="TextBox 6">
            <a:extLst>
              <a:ext uri="{FF2B5EF4-FFF2-40B4-BE49-F238E27FC236}">
                <a16:creationId xmlns:a16="http://schemas.microsoft.com/office/drawing/2014/main" id="{F791E2E3-0FCA-0211-CD2B-81CE1E544DE3}"/>
              </a:ext>
            </a:extLst>
          </p:cNvPr>
          <p:cNvSpPr txBox="1"/>
          <p:nvPr/>
        </p:nvSpPr>
        <p:spPr>
          <a:xfrm>
            <a:off x="1361620" y="919707"/>
            <a:ext cx="661817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rPr>
              <a:t>Different product families show variety of time series shapes</a:t>
            </a:r>
          </a:p>
        </p:txBody>
      </p:sp>
    </p:spTree>
    <p:extLst>
      <p:ext uri="{BB962C8B-B14F-4D97-AF65-F5344CB8AC3E}">
        <p14:creationId xmlns:p14="http://schemas.microsoft.com/office/powerpoint/2010/main" val="1663436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19"/>
          <p:cNvSpPr txBox="1">
            <a:spLocks noGrp="1"/>
          </p:cNvSpPr>
          <p:nvPr>
            <p:ph type="body" idx="1"/>
          </p:nvPr>
        </p:nvSpPr>
        <p:spPr>
          <a:xfrm>
            <a:off x="382075" y="4019950"/>
            <a:ext cx="7082051" cy="792459"/>
          </a:xfrm>
          <a:prstGeom prst="rect">
            <a:avLst/>
          </a:prstGeom>
        </p:spPr>
        <p:txBody>
          <a:bodyPr spcFirstLastPara="1" vert="horz" wrap="square" lIns="91425" tIns="91425" rIns="91425" bIns="91425" rtlCol="0" anchor="t" anchorCtr="0">
            <a:noAutofit/>
          </a:bodyPr>
          <a:lstStyle/>
          <a:p>
            <a:pPr marL="0" indent="0">
              <a:spcAft>
                <a:spcPts val="1200"/>
              </a:spcAft>
              <a:buNone/>
            </a:pPr>
            <a:r>
              <a:rPr lang="en-US" sz="1600">
                <a:cs typeface="Calibri"/>
              </a:rPr>
              <a:t>Holidays have a positive impact on sales.  </a:t>
            </a:r>
            <a:endParaRPr lang="en-US">
              <a:cs typeface="Calibri"/>
            </a:endParaRPr>
          </a:p>
          <a:p>
            <a:pPr marL="0" indent="0">
              <a:spcAft>
                <a:spcPts val="1200"/>
              </a:spcAft>
              <a:buNone/>
            </a:pPr>
            <a:r>
              <a:rPr lang="en-US" sz="1600">
                <a:cs typeface="Calibri"/>
              </a:rPr>
              <a:t>The sales go up by 668K at an overall level if it is a holiday given all else constant</a:t>
            </a:r>
            <a:endParaRPr lang="en-US">
              <a:cs typeface="Calibri"/>
            </a:endParaRPr>
          </a:p>
        </p:txBody>
      </p:sp>
      <p:pic>
        <p:nvPicPr>
          <p:cNvPr id="7" name="Picture 7" descr="Chart, box and whisker chart&#10;&#10;Description automatically generated">
            <a:extLst>
              <a:ext uri="{FF2B5EF4-FFF2-40B4-BE49-F238E27FC236}">
                <a16:creationId xmlns:a16="http://schemas.microsoft.com/office/drawing/2014/main" id="{A3FE2226-B6FD-7686-C2AE-A5FE529F6600}"/>
              </a:ext>
            </a:extLst>
          </p:cNvPr>
          <p:cNvPicPr>
            <a:picLocks noChangeAspect="1"/>
          </p:cNvPicPr>
          <p:nvPr/>
        </p:nvPicPr>
        <p:blipFill>
          <a:blip r:embed="rId4"/>
          <a:stretch>
            <a:fillRect/>
          </a:stretch>
        </p:blipFill>
        <p:spPr>
          <a:xfrm>
            <a:off x="457587" y="964698"/>
            <a:ext cx="3817714" cy="3009028"/>
          </a:xfrm>
          <a:prstGeom prst="rect">
            <a:avLst/>
          </a:prstGeom>
          <a:ln>
            <a:solidFill>
              <a:schemeClr val="tx1"/>
            </a:solidFill>
          </a:ln>
        </p:spPr>
      </p:pic>
      <p:pic>
        <p:nvPicPr>
          <p:cNvPr id="2" name="Picture 2" descr="Table&#10;&#10;Description automatically generated">
            <a:extLst>
              <a:ext uri="{FF2B5EF4-FFF2-40B4-BE49-F238E27FC236}">
                <a16:creationId xmlns:a16="http://schemas.microsoft.com/office/drawing/2014/main" id="{922E124B-2F13-01F6-8F7E-E00C53A60C9E}"/>
              </a:ext>
            </a:extLst>
          </p:cNvPr>
          <p:cNvPicPr>
            <a:picLocks noChangeAspect="1"/>
          </p:cNvPicPr>
          <p:nvPr/>
        </p:nvPicPr>
        <p:blipFill>
          <a:blip r:embed="rId5"/>
          <a:stretch>
            <a:fillRect/>
          </a:stretch>
        </p:blipFill>
        <p:spPr>
          <a:xfrm>
            <a:off x="4500098" y="964579"/>
            <a:ext cx="3707936" cy="3009463"/>
          </a:xfrm>
          <a:prstGeom prst="rect">
            <a:avLst/>
          </a:prstGeom>
          <a:ln>
            <a:solidFill>
              <a:schemeClr val="tx1"/>
            </a:solidFill>
          </a:ln>
        </p:spPr>
      </p:pic>
      <p:sp>
        <p:nvSpPr>
          <p:cNvPr id="5" name="Title 1">
            <a:extLst>
              <a:ext uri="{FF2B5EF4-FFF2-40B4-BE49-F238E27FC236}">
                <a16:creationId xmlns:a16="http://schemas.microsoft.com/office/drawing/2014/main" id="{B5936B46-A661-ECD2-84D1-B57294DE5D8D}"/>
              </a:ext>
            </a:extLst>
          </p:cNvPr>
          <p:cNvSpPr txBox="1">
            <a:spLocks/>
          </p:cNvSpPr>
          <p:nvPr/>
        </p:nvSpPr>
        <p:spPr>
          <a:xfrm>
            <a:off x="472" y="592"/>
            <a:ext cx="7886700" cy="994172"/>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3600"/>
              <a:buNone/>
              <a:defRPr sz="44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 sz="3200" b="1">
                <a:latin typeface="Calibri"/>
                <a:cs typeface="Calibri Light"/>
              </a:rPr>
              <a:t>Impact of external factors on sales</a:t>
            </a:r>
            <a:r>
              <a:rPr lang="en" sz="3200">
                <a:latin typeface="Calibri"/>
                <a:cs typeface="Calibri Light"/>
              </a:rPr>
              <a:t>  - </a:t>
            </a:r>
            <a:endParaRPr lang="en-US">
              <a:latin typeface="Calibri"/>
              <a:cs typeface="Calibri"/>
            </a:endParaRPr>
          </a:p>
        </p:txBody>
      </p:sp>
      <p:sp>
        <p:nvSpPr>
          <p:cNvPr id="9" name="TextBox 8">
            <a:extLst>
              <a:ext uri="{FF2B5EF4-FFF2-40B4-BE49-F238E27FC236}">
                <a16:creationId xmlns:a16="http://schemas.microsoft.com/office/drawing/2014/main" id="{2250CC41-3AE1-EECA-7482-BA07F42CE321}"/>
              </a:ext>
            </a:extLst>
          </p:cNvPr>
          <p:cNvSpPr txBox="1"/>
          <p:nvPr/>
        </p:nvSpPr>
        <p:spPr>
          <a:xfrm>
            <a:off x="6226506" y="47883"/>
            <a:ext cx="1615314" cy="584775"/>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latin typeface="Calibri"/>
              </a:rPr>
              <a:t>Holidays</a:t>
            </a:r>
          </a:p>
        </p:txBody>
      </p:sp>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B5D33AC-0D31-F0F4-5457-556DA88D4223}"/>
                  </a:ext>
                </a:extLst>
              </p14:cNvPr>
              <p14:cNvContentPartPr/>
              <p14:nvPr/>
            </p14:nvContentPartPr>
            <p14:xfrm>
              <a:off x="4771113" y="3795092"/>
              <a:ext cx="488415" cy="10004"/>
            </p14:xfrm>
          </p:contentPart>
        </mc:Choice>
        <mc:Fallback xmlns="">
          <p:pic>
            <p:nvPicPr>
              <p:cNvPr id="13" name="Ink 12">
                <a:extLst>
                  <a:ext uri="{FF2B5EF4-FFF2-40B4-BE49-F238E27FC236}">
                    <a16:creationId xmlns:a16="http://schemas.microsoft.com/office/drawing/2014/main" id="{EB5D33AC-0D31-F0F4-5457-556DA88D4223}"/>
                  </a:ext>
                </a:extLst>
              </p:cNvPr>
              <p:cNvPicPr/>
              <p:nvPr/>
            </p:nvPicPr>
            <p:blipFill>
              <a:blip r:embed="rId7"/>
              <a:stretch>
                <a:fillRect/>
              </a:stretch>
            </p:blipFill>
            <p:spPr>
              <a:xfrm>
                <a:off x="4717125" y="3691602"/>
                <a:ext cx="596032" cy="21663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71875FEC-0C9A-AA17-0918-F0D6D7A0C1CA}"/>
                  </a:ext>
                </a:extLst>
              </p14:cNvPr>
              <p14:cNvContentPartPr/>
              <p14:nvPr/>
            </p14:nvContentPartPr>
            <p14:xfrm>
              <a:off x="6084571" y="3763295"/>
              <a:ext cx="284204" cy="91150"/>
            </p14:xfrm>
          </p:contentPart>
        </mc:Choice>
        <mc:Fallback xmlns="">
          <p:pic>
            <p:nvPicPr>
              <p:cNvPr id="14" name="Ink 13">
                <a:extLst>
                  <a:ext uri="{FF2B5EF4-FFF2-40B4-BE49-F238E27FC236}">
                    <a16:creationId xmlns:a16="http://schemas.microsoft.com/office/drawing/2014/main" id="{71875FEC-0C9A-AA17-0918-F0D6D7A0C1CA}"/>
                  </a:ext>
                </a:extLst>
              </p:cNvPr>
              <p:cNvPicPr/>
              <p:nvPr/>
            </p:nvPicPr>
            <p:blipFill>
              <a:blip r:embed="rId9"/>
              <a:stretch>
                <a:fillRect/>
              </a:stretch>
            </p:blipFill>
            <p:spPr>
              <a:xfrm>
                <a:off x="6030608" y="3656060"/>
                <a:ext cx="391770" cy="30526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4FE67CC4-F0DB-5CD5-3186-C166C9C8F010}"/>
                  </a:ext>
                </a:extLst>
              </p14:cNvPr>
              <p14:cNvContentPartPr/>
              <p14:nvPr/>
            </p14:nvContentPartPr>
            <p14:xfrm>
              <a:off x="2410536" y="4347503"/>
              <a:ext cx="9446" cy="9446"/>
            </p14:xfrm>
          </p:contentPart>
        </mc:Choice>
        <mc:Fallback xmlns="">
          <p:pic>
            <p:nvPicPr>
              <p:cNvPr id="16" name="Ink 15">
                <a:extLst>
                  <a:ext uri="{FF2B5EF4-FFF2-40B4-BE49-F238E27FC236}">
                    <a16:creationId xmlns:a16="http://schemas.microsoft.com/office/drawing/2014/main" id="{4FE67CC4-F0DB-5CD5-3186-C166C9C8F010}"/>
                  </a:ext>
                </a:extLst>
              </p:cNvPr>
              <p:cNvPicPr/>
              <p:nvPr/>
            </p:nvPicPr>
            <p:blipFill>
              <a:blip r:embed="rId11"/>
              <a:stretch>
                <a:fillRect/>
              </a:stretch>
            </p:blipFill>
            <p:spPr>
              <a:xfrm>
                <a:off x="993636" y="1513703"/>
                <a:ext cx="2833800" cy="5667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CFA05A40-3099-CEA6-4DE0-AE26FF15BB29}"/>
                  </a:ext>
                </a:extLst>
              </p14:cNvPr>
              <p14:cNvContentPartPr/>
              <p14:nvPr/>
            </p14:nvContentPartPr>
            <p14:xfrm>
              <a:off x="3546709" y="4331562"/>
              <a:ext cx="9446" cy="9446"/>
            </p14:xfrm>
          </p:contentPart>
        </mc:Choice>
        <mc:Fallback xmlns="">
          <p:pic>
            <p:nvPicPr>
              <p:cNvPr id="17" name="Ink 16">
                <a:extLst>
                  <a:ext uri="{FF2B5EF4-FFF2-40B4-BE49-F238E27FC236}">
                    <a16:creationId xmlns:a16="http://schemas.microsoft.com/office/drawing/2014/main" id="{CFA05A40-3099-CEA6-4DE0-AE26FF15BB29}"/>
                  </a:ext>
                </a:extLst>
              </p:cNvPr>
              <p:cNvPicPr/>
              <p:nvPr/>
            </p:nvPicPr>
            <p:blipFill>
              <a:blip r:embed="rId11"/>
              <a:stretch>
                <a:fillRect/>
              </a:stretch>
            </p:blipFill>
            <p:spPr>
              <a:xfrm>
                <a:off x="2129809" y="1497762"/>
                <a:ext cx="2833800" cy="5667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E96D9E5A-BC74-CE6C-394F-07964DC2D4A0}"/>
                  </a:ext>
                </a:extLst>
              </p14:cNvPr>
              <p14:cNvContentPartPr/>
              <p14:nvPr/>
            </p14:nvContentPartPr>
            <p14:xfrm>
              <a:off x="3546709" y="4331562"/>
              <a:ext cx="9446" cy="9446"/>
            </p14:xfrm>
          </p:contentPart>
        </mc:Choice>
        <mc:Fallback xmlns="">
          <p:pic>
            <p:nvPicPr>
              <p:cNvPr id="18" name="Ink 17">
                <a:extLst>
                  <a:ext uri="{FF2B5EF4-FFF2-40B4-BE49-F238E27FC236}">
                    <a16:creationId xmlns:a16="http://schemas.microsoft.com/office/drawing/2014/main" id="{E96D9E5A-BC74-CE6C-394F-07964DC2D4A0}"/>
                  </a:ext>
                </a:extLst>
              </p:cNvPr>
              <p:cNvPicPr/>
              <p:nvPr/>
            </p:nvPicPr>
            <p:blipFill>
              <a:blip r:embed="rId11"/>
              <a:stretch>
                <a:fillRect/>
              </a:stretch>
            </p:blipFill>
            <p:spPr>
              <a:xfrm>
                <a:off x="2129809" y="1497762"/>
                <a:ext cx="2833800" cy="5667600"/>
              </a:xfrm>
              <a:prstGeom prst="rect">
                <a:avLst/>
              </a:prstGeom>
            </p:spPr>
          </p:pic>
        </mc:Fallback>
      </mc:AlternateContent>
    </p:spTree>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19</Slides>
  <Notes>7</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Sales Forecasting for Grocery Store, Favorita Marketing Analytics - Fall’22</vt:lpstr>
      <vt:lpstr>AGENDA</vt:lpstr>
      <vt:lpstr>Project Background and Objectives</vt:lpstr>
      <vt:lpstr>PowerPoint Presentation</vt:lpstr>
      <vt:lpstr>PowerPoint Presentation</vt:lpstr>
      <vt:lpstr>EDA - Time Series for Stores </vt:lpstr>
      <vt:lpstr>PowerPoint Presentation</vt:lpstr>
      <vt:lpstr>EDA - Time Series for product families</vt:lpstr>
      <vt:lpstr>PowerPoint Presentation</vt:lpstr>
      <vt:lpstr>PowerPoint Presentation</vt:lpstr>
      <vt:lpstr>PowerPoint Presentation</vt:lpstr>
      <vt:lpstr>PowerPoint Presentation</vt:lpstr>
      <vt:lpstr>Results for different iterations</vt:lpstr>
      <vt:lpstr>Forecast visuals - (Simple Exponential Smoothing and Holts)</vt:lpstr>
      <vt:lpstr>Forecast visuals</vt:lpstr>
      <vt:lpstr>Recommendations</vt:lpstr>
      <vt:lpstr>Thank You</vt:lpstr>
      <vt:lpstr>Appendix</vt:lpstr>
      <vt:lpstr>Time series shape clustering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Analytics - Fall’22</dc:title>
  <cp:revision>5</cp:revision>
  <dcterms:modified xsi:type="dcterms:W3CDTF">2022-11-08T17:46:13Z</dcterms:modified>
</cp:coreProperties>
</file>